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313" r:id="rId3"/>
    <p:sldId id="290" r:id="rId4"/>
    <p:sldId id="320" r:id="rId5"/>
    <p:sldId id="318" r:id="rId6"/>
    <p:sldId id="330" r:id="rId7"/>
    <p:sldId id="331" r:id="rId8"/>
    <p:sldId id="332" r:id="rId9"/>
    <p:sldId id="317" r:id="rId10"/>
    <p:sldId id="337" r:id="rId11"/>
    <p:sldId id="336" r:id="rId12"/>
    <p:sldId id="338" r:id="rId13"/>
    <p:sldId id="340" r:id="rId14"/>
    <p:sldId id="342" r:id="rId15"/>
    <p:sldId id="343" r:id="rId16"/>
    <p:sldId id="341" r:id="rId17"/>
    <p:sldId id="339" r:id="rId18"/>
    <p:sldId id="319" r:id="rId19"/>
    <p:sldId id="310" r:id="rId20"/>
    <p:sldId id="329" r:id="rId21"/>
    <p:sldId id="345" r:id="rId22"/>
    <p:sldId id="292" r:id="rId2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229"/>
    <a:srgbClr val="FF3300"/>
    <a:srgbClr val="95C165"/>
    <a:srgbClr val="F8F7F0"/>
    <a:srgbClr val="951A1D"/>
    <a:srgbClr val="76C5C9"/>
    <a:srgbClr val="FEE0AA"/>
    <a:srgbClr val="E7F0F9"/>
    <a:srgbClr val="00B0F0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5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649178640718188E-2"/>
          <c:y val="5.9624330990328558E-2"/>
          <c:w val="0.92868487479689121"/>
          <c:h val="0.8465705727293703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elete val="1"/>
          </c:dLbls>
          <c:cat>
            <c:strRef>
              <c:f>Лист1!$A$2:$A$16</c:f>
              <c:strCache>
                <c:ptCount val="15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 и старше 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-271</c:v>
                </c:pt>
                <c:pt idx="1">
                  <c:v>-303</c:v>
                </c:pt>
                <c:pt idx="2">
                  <c:v>-215</c:v>
                </c:pt>
                <c:pt idx="3">
                  <c:v>-145</c:v>
                </c:pt>
                <c:pt idx="4">
                  <c:v>-106</c:v>
                </c:pt>
                <c:pt idx="5">
                  <c:v>-194</c:v>
                </c:pt>
                <c:pt idx="6">
                  <c:v>-291</c:v>
                </c:pt>
                <c:pt idx="7">
                  <c:v>-293</c:v>
                </c:pt>
                <c:pt idx="8">
                  <c:v>-242</c:v>
                </c:pt>
                <c:pt idx="9">
                  <c:v>-228</c:v>
                </c:pt>
                <c:pt idx="10">
                  <c:v>-249</c:v>
                </c:pt>
                <c:pt idx="11">
                  <c:v>-280</c:v>
                </c:pt>
                <c:pt idx="12">
                  <c:v>-256</c:v>
                </c:pt>
                <c:pt idx="13">
                  <c:v>-158</c:v>
                </c:pt>
                <c:pt idx="14">
                  <c:v>-171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3A-4FA0-9A3F-204CEDC1727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4339408"/>
        <c:axId val="144339968"/>
      </c:barChart>
      <c:catAx>
        <c:axId val="1443394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4339968"/>
        <c:crosses val="autoZero"/>
        <c:auto val="1"/>
        <c:lblAlgn val="ctr"/>
        <c:lblOffset val="100"/>
        <c:noMultiLvlLbl val="0"/>
      </c:catAx>
      <c:valAx>
        <c:axId val="144339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4339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64913377737827E-2"/>
          <c:y val="5.962426034385139E-2"/>
          <c:w val="0.92868487479689121"/>
          <c:h val="0.84657057272937031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Женщины 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elete val="1"/>
          </c:dLbls>
          <c:cat>
            <c:strRef>
              <c:f>Лист1!$A$2:$A$16</c:f>
              <c:strCache>
                <c:ptCount val="15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 и старше 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257</c:v>
                </c:pt>
                <c:pt idx="1">
                  <c:v>248</c:v>
                </c:pt>
                <c:pt idx="2">
                  <c:v>243</c:v>
                </c:pt>
                <c:pt idx="3">
                  <c:v>145</c:v>
                </c:pt>
                <c:pt idx="4">
                  <c:v>110</c:v>
                </c:pt>
                <c:pt idx="5">
                  <c:v>133</c:v>
                </c:pt>
                <c:pt idx="6">
                  <c:v>281</c:v>
                </c:pt>
                <c:pt idx="7">
                  <c:v>300</c:v>
                </c:pt>
                <c:pt idx="8">
                  <c:v>269</c:v>
                </c:pt>
                <c:pt idx="9">
                  <c:v>256</c:v>
                </c:pt>
                <c:pt idx="10">
                  <c:v>300</c:v>
                </c:pt>
                <c:pt idx="11">
                  <c:v>421</c:v>
                </c:pt>
                <c:pt idx="12">
                  <c:v>394</c:v>
                </c:pt>
                <c:pt idx="13">
                  <c:v>277</c:v>
                </c:pt>
                <c:pt idx="14">
                  <c:v>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B3-4ECF-B3D1-9A96F6050B2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4342208"/>
        <c:axId val="144342768"/>
      </c:barChart>
      <c:catAx>
        <c:axId val="1443422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4342768"/>
        <c:crosses val="autoZero"/>
        <c:auto val="1"/>
        <c:lblAlgn val="ctr"/>
        <c:lblOffset val="100"/>
        <c:noMultiLvlLbl val="0"/>
      </c:catAx>
      <c:valAx>
        <c:axId val="144342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434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Лист1!$A$2:$A$9</c:f>
              <c:strCache>
                <c:ptCount val="8"/>
                <c:pt idx="0">
                  <c:v>Торговля </c:v>
                </c:pt>
                <c:pt idx="1">
                  <c:v>ЖКХ</c:v>
                </c:pt>
                <c:pt idx="2">
                  <c:v>Прочие</c:v>
                </c:pt>
                <c:pt idx="3">
                  <c:v>Транспорт </c:v>
                </c:pt>
                <c:pt idx="4">
                  <c:v>Бытовые услуги</c:v>
                </c:pt>
                <c:pt idx="5">
                  <c:v>С/Х</c:v>
                </c:pt>
                <c:pt idx="6">
                  <c:v>Лесная отрасль</c:v>
                </c:pt>
                <c:pt idx="7">
                  <c:v>Общепит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260</c:v>
                </c:pt>
                <c:pt idx="1">
                  <c:v>115</c:v>
                </c:pt>
                <c:pt idx="2">
                  <c:v>83</c:v>
                </c:pt>
                <c:pt idx="3">
                  <c:v>60</c:v>
                </c:pt>
                <c:pt idx="4">
                  <c:v>40</c:v>
                </c:pt>
                <c:pt idx="5">
                  <c:v>30</c:v>
                </c:pt>
                <c:pt idx="6">
                  <c:v>30</c:v>
                </c:pt>
                <c:pt idx="7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FA-4876-8AB1-0965679466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44345008"/>
        <c:axId val="145169472"/>
      </c:barChart>
      <c:catAx>
        <c:axId val="14434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169472"/>
        <c:crosses val="autoZero"/>
        <c:auto val="1"/>
        <c:lblAlgn val="ctr"/>
        <c:lblOffset val="100"/>
        <c:noMultiLvlLbl val="0"/>
      </c:catAx>
      <c:valAx>
        <c:axId val="14516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34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60544200306116"/>
          <c:y val="0.10903961163910048"/>
          <c:w val="0.43773061448894479"/>
          <c:h val="0.781920776721799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работающих (чел.)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F0D-4066-9E61-084B13977072}"/>
              </c:ext>
            </c:extLst>
          </c:dPt>
          <c:dPt>
            <c:idx val="1"/>
            <c:bubble3D val="0"/>
            <c:explosion val="2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F0D-4066-9E61-084B13977072}"/>
              </c:ext>
            </c:extLst>
          </c:dPt>
          <c:dPt>
            <c:idx val="2"/>
            <c:bubble3D val="0"/>
            <c:explosion val="3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F0D-4066-9E61-084B13977072}"/>
              </c:ext>
            </c:extLst>
          </c:dPt>
          <c:dPt>
            <c:idx val="3"/>
            <c:bubble3D val="0"/>
            <c:explosion val="7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F0D-4066-9E61-084B13977072}"/>
              </c:ext>
            </c:extLst>
          </c:dPt>
          <c:dLbls>
            <c:dLbl>
              <c:idx val="0"/>
              <c:layout>
                <c:manualLayout>
                  <c:x val="-0.18060540229562594"/>
                  <c:y val="6.7467160539949904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F0D-4066-9E61-084B13977072}"/>
                </c:ext>
              </c:extLst>
            </c:dLbl>
            <c:dLbl>
              <c:idx val="1"/>
              <c:layout>
                <c:manualLayout>
                  <c:x val="8.7604457539928862E-2"/>
                  <c:y val="-0.2068515805995275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F0D-4066-9E61-084B13977072}"/>
                </c:ext>
              </c:extLst>
            </c:dLbl>
            <c:dLbl>
              <c:idx val="2"/>
              <c:layout>
                <c:manualLayout>
                  <c:x val="0.12269416981815724"/>
                  <c:y val="2.530227338133866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F0D-4066-9E61-084B13977072}"/>
                </c:ext>
              </c:extLst>
            </c:dLbl>
            <c:dLbl>
              <c:idx val="3"/>
              <c:layout>
                <c:manualLayout>
                  <c:x val="8.4059450461175911E-2"/>
                  <c:y val="0.1844336517236587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F0D-4066-9E61-084B13977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Монопредприятие </c:v>
                </c:pt>
                <c:pt idx="1">
                  <c:v>Бюджетные организации </c:v>
                </c:pt>
                <c:pt idx="2">
                  <c:v>Прочие </c:v>
                </c:pt>
                <c:pt idx="3">
                  <c:v>малый и средний бизнес (торговля)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2019</c:v>
                </c:pt>
                <c:pt idx="1">
                  <c:v>695</c:v>
                </c:pt>
                <c:pt idx="2">
                  <c:v>653</c:v>
                </c:pt>
                <c:pt idx="3">
                  <c:v>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F0D-4066-9E61-084B1397707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B267CA-BF49-4718-A64C-B8147150C0D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7BC5ED-12A2-4F29-B75A-447D44370301}">
      <dgm:prSet phldrT="[Текст]" custT="1"/>
      <dgm:spPr>
        <a:noFill/>
        <a:ln>
          <a:solidFill>
            <a:schemeClr val="lt1"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r>
            <a:rPr lang="ru-RU" sz="3500" b="1" dirty="0" smtClean="0">
              <a:solidFill>
                <a:srgbClr val="00B0F0"/>
              </a:solidFill>
            </a:rPr>
            <a:t>3</a:t>
          </a:r>
          <a:r>
            <a:rPr lang="en-US" sz="3500" b="1" dirty="0" smtClean="0">
              <a:solidFill>
                <a:srgbClr val="00B0F0"/>
              </a:solidFill>
            </a:rPr>
            <a:t>7421</a:t>
          </a:r>
          <a:r>
            <a:rPr lang="ru-RU" sz="3500" b="1" dirty="0" smtClean="0">
              <a:solidFill>
                <a:srgbClr val="00B0F0"/>
              </a:solidFill>
            </a:rPr>
            <a:t> </a:t>
          </a:r>
          <a:endParaRPr lang="ru-RU" sz="3500" b="1" dirty="0">
            <a:solidFill>
              <a:srgbClr val="00B0F0"/>
            </a:solidFill>
          </a:endParaRPr>
        </a:p>
      </dgm:t>
    </dgm:pt>
    <dgm:pt modelId="{22B71BC6-D2B7-4E95-87C0-6C4B4A0BDF7A}" type="parTrans" cxnId="{B8A48E61-7179-4AC0-9479-C945357E54C6}">
      <dgm:prSet/>
      <dgm:spPr/>
      <dgm:t>
        <a:bodyPr/>
        <a:lstStyle/>
        <a:p>
          <a:endParaRPr lang="ru-RU"/>
        </a:p>
      </dgm:t>
    </dgm:pt>
    <dgm:pt modelId="{15757ECC-5F51-4797-87C0-04D45327FA7E}" type="sibTrans" cxnId="{B8A48E61-7179-4AC0-9479-C945357E54C6}">
      <dgm:prSet/>
      <dgm:spPr/>
      <dgm:t>
        <a:bodyPr/>
        <a:lstStyle/>
        <a:p>
          <a:endParaRPr lang="ru-RU"/>
        </a:p>
      </dgm:t>
    </dgm:pt>
    <dgm:pt modelId="{83E7BE88-11DC-4CE4-9CD4-833E69A20EB1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500" b="1" dirty="0" smtClean="0">
              <a:solidFill>
                <a:srgbClr val="00B0F0"/>
              </a:solidFill>
            </a:rPr>
            <a:t>2</a:t>
          </a:r>
          <a:r>
            <a:rPr lang="en-US" sz="2500" b="1" dirty="0" smtClean="0">
              <a:solidFill>
                <a:srgbClr val="00B0F0"/>
              </a:solidFill>
            </a:rPr>
            <a:t>8621</a:t>
          </a:r>
          <a:endParaRPr lang="ru-RU" sz="2500" b="1" dirty="0">
            <a:solidFill>
              <a:srgbClr val="00B0F0"/>
            </a:solidFill>
          </a:endParaRPr>
        </a:p>
      </dgm:t>
    </dgm:pt>
    <dgm:pt modelId="{7C090305-85F5-4B43-AF45-EF521D9E3D5B}" type="parTrans" cxnId="{E20CED22-B87E-4CC0-9BB7-FCF3F8DD7D7E}">
      <dgm:prSet/>
      <dgm:spPr/>
      <dgm:t>
        <a:bodyPr/>
        <a:lstStyle/>
        <a:p>
          <a:endParaRPr lang="ru-RU"/>
        </a:p>
      </dgm:t>
    </dgm:pt>
    <dgm:pt modelId="{14654065-D266-4526-BD88-1D197BC9E9EC}" type="sibTrans" cxnId="{E20CED22-B87E-4CC0-9BB7-FCF3F8DD7D7E}">
      <dgm:prSet/>
      <dgm:spPr/>
      <dgm:t>
        <a:bodyPr/>
        <a:lstStyle/>
        <a:p>
          <a:endParaRPr lang="ru-RU"/>
        </a:p>
      </dgm:t>
    </dgm:pt>
    <dgm:pt modelId="{FDA737FE-7F29-4DDF-9420-FE10418D39A7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500" b="1" dirty="0">
              <a:solidFill>
                <a:srgbClr val="00B0F0"/>
              </a:solidFill>
            </a:rPr>
            <a:t>7400</a:t>
          </a:r>
          <a:r>
            <a:rPr lang="ru-RU" sz="2000" b="1" dirty="0">
              <a:solidFill>
                <a:schemeClr val="accent1"/>
              </a:solidFill>
            </a:rPr>
            <a:t> </a:t>
          </a:r>
        </a:p>
      </dgm:t>
    </dgm:pt>
    <dgm:pt modelId="{613A4436-87B7-4565-B566-76DE9F5B6C4A}" type="parTrans" cxnId="{B3199B42-4365-4C4E-8273-167BDFDC92DF}">
      <dgm:prSet/>
      <dgm:spPr/>
      <dgm:t>
        <a:bodyPr/>
        <a:lstStyle/>
        <a:p>
          <a:endParaRPr lang="ru-RU"/>
        </a:p>
      </dgm:t>
    </dgm:pt>
    <dgm:pt modelId="{E2AE7F86-CB41-4D76-A4C5-A4FB6D071491}" type="sibTrans" cxnId="{B3199B42-4365-4C4E-8273-167BDFDC92DF}">
      <dgm:prSet/>
      <dgm:spPr/>
      <dgm:t>
        <a:bodyPr/>
        <a:lstStyle/>
        <a:p>
          <a:endParaRPr lang="ru-RU"/>
        </a:p>
      </dgm:t>
    </dgm:pt>
    <dgm:pt modelId="{46984871-8856-4B24-BE1B-93F95EBF6AEE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500" b="1" dirty="0">
              <a:solidFill>
                <a:srgbClr val="00B0F0"/>
              </a:solidFill>
            </a:rPr>
            <a:t>1300</a:t>
          </a:r>
        </a:p>
      </dgm:t>
    </dgm:pt>
    <dgm:pt modelId="{EF13A6A1-4809-4AB5-BDDD-9D1D129CA048}" type="parTrans" cxnId="{E438F09B-ACB1-4182-B770-99048447BA2E}">
      <dgm:prSet/>
      <dgm:spPr/>
      <dgm:t>
        <a:bodyPr/>
        <a:lstStyle/>
        <a:p>
          <a:endParaRPr lang="ru-RU"/>
        </a:p>
      </dgm:t>
    </dgm:pt>
    <dgm:pt modelId="{DE26B281-4844-418A-9EB9-5A254B744AAA}" type="sibTrans" cxnId="{E438F09B-ACB1-4182-B770-99048447BA2E}">
      <dgm:prSet/>
      <dgm:spPr/>
      <dgm:t>
        <a:bodyPr/>
        <a:lstStyle/>
        <a:p>
          <a:endParaRPr lang="ru-RU"/>
        </a:p>
      </dgm:t>
    </dgm:pt>
    <dgm:pt modelId="{E9F846E0-BD64-4558-AE66-DCFD5E1D8FA7}">
      <dgm:prSet custT="1"/>
      <dgm:spPr>
        <a:solidFill>
          <a:schemeClr val="bg1"/>
        </a:solidFill>
      </dgm:spPr>
      <dgm:t>
        <a:bodyPr/>
        <a:lstStyle/>
        <a:p>
          <a:r>
            <a:rPr lang="ru-RU" sz="2500" b="1" dirty="0">
              <a:solidFill>
                <a:srgbClr val="00B0F0"/>
              </a:solidFill>
            </a:rPr>
            <a:t>100</a:t>
          </a:r>
          <a:r>
            <a:rPr lang="ru-RU" sz="2000" b="1" dirty="0">
              <a:solidFill>
                <a:schemeClr val="accent1"/>
              </a:solidFill>
            </a:rPr>
            <a:t> </a:t>
          </a:r>
        </a:p>
      </dgm:t>
    </dgm:pt>
    <dgm:pt modelId="{E2DA18AE-4FE1-4EA1-929A-07397F453A00}" type="parTrans" cxnId="{5529863F-A84A-43B3-9170-1DEE2CB88A30}">
      <dgm:prSet/>
      <dgm:spPr/>
      <dgm:t>
        <a:bodyPr/>
        <a:lstStyle/>
        <a:p>
          <a:endParaRPr lang="ru-RU"/>
        </a:p>
      </dgm:t>
    </dgm:pt>
    <dgm:pt modelId="{5E70A34D-3592-4654-8BAB-B7717FFEA5F2}" type="sibTrans" cxnId="{5529863F-A84A-43B3-9170-1DEE2CB88A30}">
      <dgm:prSet/>
      <dgm:spPr/>
      <dgm:t>
        <a:bodyPr/>
        <a:lstStyle/>
        <a:p>
          <a:endParaRPr lang="ru-RU"/>
        </a:p>
      </dgm:t>
    </dgm:pt>
    <dgm:pt modelId="{04DF207F-A00D-499D-86FB-5CCF90E6D85D}" type="pres">
      <dgm:prSet presAssocID="{84B267CA-BF49-4718-A64C-B8147150C0D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B5A19BC-38E8-40AB-B333-9179E2FA3B8D}" type="pres">
      <dgm:prSet presAssocID="{2C7BC5ED-12A2-4F29-B75A-447D44370301}" presName="hierRoot1" presStyleCnt="0">
        <dgm:presLayoutVars>
          <dgm:hierBranch val="init"/>
        </dgm:presLayoutVars>
      </dgm:prSet>
      <dgm:spPr/>
    </dgm:pt>
    <dgm:pt modelId="{2DBCDC0F-5F12-4967-B9D6-B13EF6282865}" type="pres">
      <dgm:prSet presAssocID="{2C7BC5ED-12A2-4F29-B75A-447D44370301}" presName="rootComposite1" presStyleCnt="0"/>
      <dgm:spPr/>
    </dgm:pt>
    <dgm:pt modelId="{979DE6D9-D267-4B51-8F80-976571EBBB99}" type="pres">
      <dgm:prSet presAssocID="{2C7BC5ED-12A2-4F29-B75A-447D4437030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FE0FEA-4FBB-4D68-9FD3-BA828F052601}" type="pres">
      <dgm:prSet presAssocID="{2C7BC5ED-12A2-4F29-B75A-447D4437030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120D195-95EA-4D4B-B3BB-7CD1E47552C9}" type="pres">
      <dgm:prSet presAssocID="{2C7BC5ED-12A2-4F29-B75A-447D44370301}" presName="hierChild2" presStyleCnt="0"/>
      <dgm:spPr/>
    </dgm:pt>
    <dgm:pt modelId="{2094EBD9-7CB3-4272-ABA8-5BFE4251BE51}" type="pres">
      <dgm:prSet presAssocID="{7C090305-85F5-4B43-AF45-EF521D9E3D5B}" presName="Name37" presStyleLbl="parChTrans1D2" presStyleIdx="0" presStyleCnt="4"/>
      <dgm:spPr/>
      <dgm:t>
        <a:bodyPr/>
        <a:lstStyle/>
        <a:p>
          <a:endParaRPr lang="ru-RU"/>
        </a:p>
      </dgm:t>
    </dgm:pt>
    <dgm:pt modelId="{2E201BF1-AC86-474C-B23E-31666802A7A8}" type="pres">
      <dgm:prSet presAssocID="{83E7BE88-11DC-4CE4-9CD4-833E69A20EB1}" presName="hierRoot2" presStyleCnt="0">
        <dgm:presLayoutVars>
          <dgm:hierBranch val="init"/>
        </dgm:presLayoutVars>
      </dgm:prSet>
      <dgm:spPr/>
    </dgm:pt>
    <dgm:pt modelId="{136ADB83-1CD8-4FD7-A381-A57295B352A2}" type="pres">
      <dgm:prSet presAssocID="{83E7BE88-11DC-4CE4-9CD4-833E69A20EB1}" presName="rootComposite" presStyleCnt="0"/>
      <dgm:spPr/>
    </dgm:pt>
    <dgm:pt modelId="{9B80766A-F390-41CF-BC33-1F1B3E2ED898}" type="pres">
      <dgm:prSet presAssocID="{83E7BE88-11DC-4CE4-9CD4-833E69A20EB1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EC7AB8-CE4C-4874-82FA-BA40A0845A88}" type="pres">
      <dgm:prSet presAssocID="{83E7BE88-11DC-4CE4-9CD4-833E69A20EB1}" presName="rootConnector" presStyleLbl="node2" presStyleIdx="0" presStyleCnt="4"/>
      <dgm:spPr/>
      <dgm:t>
        <a:bodyPr/>
        <a:lstStyle/>
        <a:p>
          <a:endParaRPr lang="ru-RU"/>
        </a:p>
      </dgm:t>
    </dgm:pt>
    <dgm:pt modelId="{1E4D3997-073D-4F6A-AE0D-BC00E44F3699}" type="pres">
      <dgm:prSet presAssocID="{83E7BE88-11DC-4CE4-9CD4-833E69A20EB1}" presName="hierChild4" presStyleCnt="0"/>
      <dgm:spPr/>
    </dgm:pt>
    <dgm:pt modelId="{B4DE55FF-D3EA-489D-AF4E-4A09BDD7B45C}" type="pres">
      <dgm:prSet presAssocID="{83E7BE88-11DC-4CE4-9CD4-833E69A20EB1}" presName="hierChild5" presStyleCnt="0"/>
      <dgm:spPr/>
    </dgm:pt>
    <dgm:pt modelId="{66523744-6951-488E-AAE2-ED68675E0866}" type="pres">
      <dgm:prSet presAssocID="{613A4436-87B7-4565-B566-76DE9F5B6C4A}" presName="Name37" presStyleLbl="parChTrans1D2" presStyleIdx="1" presStyleCnt="4"/>
      <dgm:spPr/>
      <dgm:t>
        <a:bodyPr/>
        <a:lstStyle/>
        <a:p>
          <a:endParaRPr lang="ru-RU"/>
        </a:p>
      </dgm:t>
    </dgm:pt>
    <dgm:pt modelId="{A6F5CED2-EC88-400D-8E2F-E8C35C994121}" type="pres">
      <dgm:prSet presAssocID="{FDA737FE-7F29-4DDF-9420-FE10418D39A7}" presName="hierRoot2" presStyleCnt="0">
        <dgm:presLayoutVars>
          <dgm:hierBranch val="init"/>
        </dgm:presLayoutVars>
      </dgm:prSet>
      <dgm:spPr/>
    </dgm:pt>
    <dgm:pt modelId="{CD33F84F-4D7A-4A92-AF82-695C8C19DE26}" type="pres">
      <dgm:prSet presAssocID="{FDA737FE-7F29-4DDF-9420-FE10418D39A7}" presName="rootComposite" presStyleCnt="0"/>
      <dgm:spPr/>
    </dgm:pt>
    <dgm:pt modelId="{F467714A-7CB8-40ED-9CE9-4A038052C312}" type="pres">
      <dgm:prSet presAssocID="{FDA737FE-7F29-4DDF-9420-FE10418D39A7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3046CF-6B23-4D96-8CCE-BF90D47B99BE}" type="pres">
      <dgm:prSet presAssocID="{FDA737FE-7F29-4DDF-9420-FE10418D39A7}" presName="rootConnector" presStyleLbl="node2" presStyleIdx="1" presStyleCnt="4"/>
      <dgm:spPr/>
      <dgm:t>
        <a:bodyPr/>
        <a:lstStyle/>
        <a:p>
          <a:endParaRPr lang="ru-RU"/>
        </a:p>
      </dgm:t>
    </dgm:pt>
    <dgm:pt modelId="{CD9E9F08-611E-4BC0-BB1F-20B8F4B0E7E3}" type="pres">
      <dgm:prSet presAssocID="{FDA737FE-7F29-4DDF-9420-FE10418D39A7}" presName="hierChild4" presStyleCnt="0"/>
      <dgm:spPr/>
    </dgm:pt>
    <dgm:pt modelId="{E1C4F859-DBAF-4DE5-9FD3-CC48E2BE7BDC}" type="pres">
      <dgm:prSet presAssocID="{FDA737FE-7F29-4DDF-9420-FE10418D39A7}" presName="hierChild5" presStyleCnt="0"/>
      <dgm:spPr/>
    </dgm:pt>
    <dgm:pt modelId="{C38D5AA9-93DB-43C3-9136-E365F446C5B2}" type="pres">
      <dgm:prSet presAssocID="{EF13A6A1-4809-4AB5-BDDD-9D1D129CA048}" presName="Name37" presStyleLbl="parChTrans1D2" presStyleIdx="2" presStyleCnt="4"/>
      <dgm:spPr/>
      <dgm:t>
        <a:bodyPr/>
        <a:lstStyle/>
        <a:p>
          <a:endParaRPr lang="ru-RU"/>
        </a:p>
      </dgm:t>
    </dgm:pt>
    <dgm:pt modelId="{29EDBB0C-6A53-402A-A12A-D3929A9B31FF}" type="pres">
      <dgm:prSet presAssocID="{46984871-8856-4B24-BE1B-93F95EBF6AEE}" presName="hierRoot2" presStyleCnt="0">
        <dgm:presLayoutVars>
          <dgm:hierBranch val="init"/>
        </dgm:presLayoutVars>
      </dgm:prSet>
      <dgm:spPr/>
    </dgm:pt>
    <dgm:pt modelId="{CCCB1B65-F908-400A-A61A-21CC246DDB3E}" type="pres">
      <dgm:prSet presAssocID="{46984871-8856-4B24-BE1B-93F95EBF6AEE}" presName="rootComposite" presStyleCnt="0"/>
      <dgm:spPr/>
    </dgm:pt>
    <dgm:pt modelId="{564CAF65-4F15-4301-AD47-E265B8A0E3AF}" type="pres">
      <dgm:prSet presAssocID="{46984871-8856-4B24-BE1B-93F95EBF6AEE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C29B98-9C7C-4EEF-A23B-56F3965E501D}" type="pres">
      <dgm:prSet presAssocID="{46984871-8856-4B24-BE1B-93F95EBF6AEE}" presName="rootConnector" presStyleLbl="node2" presStyleIdx="2" presStyleCnt="4"/>
      <dgm:spPr/>
      <dgm:t>
        <a:bodyPr/>
        <a:lstStyle/>
        <a:p>
          <a:endParaRPr lang="ru-RU"/>
        </a:p>
      </dgm:t>
    </dgm:pt>
    <dgm:pt modelId="{F232BE16-F5CF-4D08-8D14-829310C29CF9}" type="pres">
      <dgm:prSet presAssocID="{46984871-8856-4B24-BE1B-93F95EBF6AEE}" presName="hierChild4" presStyleCnt="0"/>
      <dgm:spPr/>
    </dgm:pt>
    <dgm:pt modelId="{1DFFF2BC-1F20-4560-AC0E-6DD8385ABAC8}" type="pres">
      <dgm:prSet presAssocID="{46984871-8856-4B24-BE1B-93F95EBF6AEE}" presName="hierChild5" presStyleCnt="0"/>
      <dgm:spPr/>
    </dgm:pt>
    <dgm:pt modelId="{1EA54A8B-22F8-4BCF-8649-82424E99B05F}" type="pres">
      <dgm:prSet presAssocID="{E2DA18AE-4FE1-4EA1-929A-07397F453A00}" presName="Name37" presStyleLbl="parChTrans1D2" presStyleIdx="3" presStyleCnt="4"/>
      <dgm:spPr/>
      <dgm:t>
        <a:bodyPr/>
        <a:lstStyle/>
        <a:p>
          <a:endParaRPr lang="ru-RU"/>
        </a:p>
      </dgm:t>
    </dgm:pt>
    <dgm:pt modelId="{74AF0A7D-8EB0-476A-8F93-4913A60CE097}" type="pres">
      <dgm:prSet presAssocID="{E9F846E0-BD64-4558-AE66-DCFD5E1D8FA7}" presName="hierRoot2" presStyleCnt="0">
        <dgm:presLayoutVars>
          <dgm:hierBranch val="init"/>
        </dgm:presLayoutVars>
      </dgm:prSet>
      <dgm:spPr/>
    </dgm:pt>
    <dgm:pt modelId="{752E4755-D0E9-43F6-B98B-F9796570B208}" type="pres">
      <dgm:prSet presAssocID="{E9F846E0-BD64-4558-AE66-DCFD5E1D8FA7}" presName="rootComposite" presStyleCnt="0"/>
      <dgm:spPr/>
    </dgm:pt>
    <dgm:pt modelId="{1CF3726A-50FA-4B18-84DD-7E49C63A105F}" type="pres">
      <dgm:prSet presAssocID="{E9F846E0-BD64-4558-AE66-DCFD5E1D8FA7}" presName="rootText" presStyleLbl="node2" presStyleIdx="3" presStyleCnt="4" custLinFactNeighborX="48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6704B1-C984-48D0-8A98-CA8ACC7E0BDE}" type="pres">
      <dgm:prSet presAssocID="{E9F846E0-BD64-4558-AE66-DCFD5E1D8FA7}" presName="rootConnector" presStyleLbl="node2" presStyleIdx="3" presStyleCnt="4"/>
      <dgm:spPr/>
      <dgm:t>
        <a:bodyPr/>
        <a:lstStyle/>
        <a:p>
          <a:endParaRPr lang="ru-RU"/>
        </a:p>
      </dgm:t>
    </dgm:pt>
    <dgm:pt modelId="{29906EFD-AD35-49F5-BCED-73FB274627F5}" type="pres">
      <dgm:prSet presAssocID="{E9F846E0-BD64-4558-AE66-DCFD5E1D8FA7}" presName="hierChild4" presStyleCnt="0"/>
      <dgm:spPr/>
    </dgm:pt>
    <dgm:pt modelId="{F46A1BB3-1BCF-4988-BFB0-C0A2A4524F04}" type="pres">
      <dgm:prSet presAssocID="{E9F846E0-BD64-4558-AE66-DCFD5E1D8FA7}" presName="hierChild5" presStyleCnt="0"/>
      <dgm:spPr/>
    </dgm:pt>
    <dgm:pt modelId="{FE3BEF73-0067-4F4E-B484-CAD8A58E3DF7}" type="pres">
      <dgm:prSet presAssocID="{2C7BC5ED-12A2-4F29-B75A-447D44370301}" presName="hierChild3" presStyleCnt="0"/>
      <dgm:spPr/>
    </dgm:pt>
  </dgm:ptLst>
  <dgm:cxnLst>
    <dgm:cxn modelId="{B0CB8DEB-D44D-4275-AC43-8FC6C0AE0C39}" type="presOf" srcId="{46984871-8856-4B24-BE1B-93F95EBF6AEE}" destId="{7BC29B98-9C7C-4EEF-A23B-56F3965E501D}" srcOrd="1" destOrd="0" presId="urn:microsoft.com/office/officeart/2005/8/layout/orgChart1"/>
    <dgm:cxn modelId="{B3199B42-4365-4C4E-8273-167BDFDC92DF}" srcId="{2C7BC5ED-12A2-4F29-B75A-447D44370301}" destId="{FDA737FE-7F29-4DDF-9420-FE10418D39A7}" srcOrd="1" destOrd="0" parTransId="{613A4436-87B7-4565-B566-76DE9F5B6C4A}" sibTransId="{E2AE7F86-CB41-4D76-A4C5-A4FB6D071491}"/>
    <dgm:cxn modelId="{5BD0F7EF-1E27-455C-9767-BEA9E165AEF6}" type="presOf" srcId="{E9F846E0-BD64-4558-AE66-DCFD5E1D8FA7}" destId="{FE6704B1-C984-48D0-8A98-CA8ACC7E0BDE}" srcOrd="1" destOrd="0" presId="urn:microsoft.com/office/officeart/2005/8/layout/orgChart1"/>
    <dgm:cxn modelId="{F17222CA-C532-4847-B08D-58B1D1134086}" type="presOf" srcId="{83E7BE88-11DC-4CE4-9CD4-833E69A20EB1}" destId="{12EC7AB8-CE4C-4874-82FA-BA40A0845A88}" srcOrd="1" destOrd="0" presId="urn:microsoft.com/office/officeart/2005/8/layout/orgChart1"/>
    <dgm:cxn modelId="{E20CED22-B87E-4CC0-9BB7-FCF3F8DD7D7E}" srcId="{2C7BC5ED-12A2-4F29-B75A-447D44370301}" destId="{83E7BE88-11DC-4CE4-9CD4-833E69A20EB1}" srcOrd="0" destOrd="0" parTransId="{7C090305-85F5-4B43-AF45-EF521D9E3D5B}" sibTransId="{14654065-D266-4526-BD88-1D197BC9E9EC}"/>
    <dgm:cxn modelId="{E438F09B-ACB1-4182-B770-99048447BA2E}" srcId="{2C7BC5ED-12A2-4F29-B75A-447D44370301}" destId="{46984871-8856-4B24-BE1B-93F95EBF6AEE}" srcOrd="2" destOrd="0" parTransId="{EF13A6A1-4809-4AB5-BDDD-9D1D129CA048}" sibTransId="{DE26B281-4844-418A-9EB9-5A254B744AAA}"/>
    <dgm:cxn modelId="{6047D26E-167E-44AA-A4B3-1239EAFDCCC0}" type="presOf" srcId="{E2DA18AE-4FE1-4EA1-929A-07397F453A00}" destId="{1EA54A8B-22F8-4BCF-8649-82424E99B05F}" srcOrd="0" destOrd="0" presId="urn:microsoft.com/office/officeart/2005/8/layout/orgChart1"/>
    <dgm:cxn modelId="{5529863F-A84A-43B3-9170-1DEE2CB88A30}" srcId="{2C7BC5ED-12A2-4F29-B75A-447D44370301}" destId="{E9F846E0-BD64-4558-AE66-DCFD5E1D8FA7}" srcOrd="3" destOrd="0" parTransId="{E2DA18AE-4FE1-4EA1-929A-07397F453A00}" sibTransId="{5E70A34D-3592-4654-8BAB-B7717FFEA5F2}"/>
    <dgm:cxn modelId="{35D69884-3ADF-4BDB-AC4E-DFFFC1AA9BF4}" type="presOf" srcId="{FDA737FE-7F29-4DDF-9420-FE10418D39A7}" destId="{F467714A-7CB8-40ED-9CE9-4A038052C312}" srcOrd="0" destOrd="0" presId="urn:microsoft.com/office/officeart/2005/8/layout/orgChart1"/>
    <dgm:cxn modelId="{FB5B0D6C-2813-4AF7-965D-6CE33ADE74EC}" type="presOf" srcId="{84B267CA-BF49-4718-A64C-B8147150C0DA}" destId="{04DF207F-A00D-499D-86FB-5CCF90E6D85D}" srcOrd="0" destOrd="0" presId="urn:microsoft.com/office/officeart/2005/8/layout/orgChart1"/>
    <dgm:cxn modelId="{A22E0DDE-6196-480E-8ED2-00AEDDB817C4}" type="presOf" srcId="{FDA737FE-7F29-4DDF-9420-FE10418D39A7}" destId="{613046CF-6B23-4D96-8CCE-BF90D47B99BE}" srcOrd="1" destOrd="0" presId="urn:microsoft.com/office/officeart/2005/8/layout/orgChart1"/>
    <dgm:cxn modelId="{33057885-1DBD-476E-A21C-DF1D9D0A15A6}" type="presOf" srcId="{83E7BE88-11DC-4CE4-9CD4-833E69A20EB1}" destId="{9B80766A-F390-41CF-BC33-1F1B3E2ED898}" srcOrd="0" destOrd="0" presId="urn:microsoft.com/office/officeart/2005/8/layout/orgChart1"/>
    <dgm:cxn modelId="{58F40329-7456-4650-8BBE-1F46BC635DCD}" type="presOf" srcId="{2C7BC5ED-12A2-4F29-B75A-447D44370301}" destId="{BBFE0FEA-4FBB-4D68-9FD3-BA828F052601}" srcOrd="1" destOrd="0" presId="urn:microsoft.com/office/officeart/2005/8/layout/orgChart1"/>
    <dgm:cxn modelId="{B8A48E61-7179-4AC0-9479-C945357E54C6}" srcId="{84B267CA-BF49-4718-A64C-B8147150C0DA}" destId="{2C7BC5ED-12A2-4F29-B75A-447D44370301}" srcOrd="0" destOrd="0" parTransId="{22B71BC6-D2B7-4E95-87C0-6C4B4A0BDF7A}" sibTransId="{15757ECC-5F51-4797-87C0-04D45327FA7E}"/>
    <dgm:cxn modelId="{71069965-D2B4-4A3E-92DC-651FEA7D55A7}" type="presOf" srcId="{613A4436-87B7-4565-B566-76DE9F5B6C4A}" destId="{66523744-6951-488E-AAE2-ED68675E0866}" srcOrd="0" destOrd="0" presId="urn:microsoft.com/office/officeart/2005/8/layout/orgChart1"/>
    <dgm:cxn modelId="{5DD67D8A-AE0D-4191-B62A-7F400E9E3841}" type="presOf" srcId="{7C090305-85F5-4B43-AF45-EF521D9E3D5B}" destId="{2094EBD9-7CB3-4272-ABA8-5BFE4251BE51}" srcOrd="0" destOrd="0" presId="urn:microsoft.com/office/officeart/2005/8/layout/orgChart1"/>
    <dgm:cxn modelId="{8941B70D-0833-4E30-8F38-AE8F52D58F7C}" type="presOf" srcId="{EF13A6A1-4809-4AB5-BDDD-9D1D129CA048}" destId="{C38D5AA9-93DB-43C3-9136-E365F446C5B2}" srcOrd="0" destOrd="0" presId="urn:microsoft.com/office/officeart/2005/8/layout/orgChart1"/>
    <dgm:cxn modelId="{F97F41B5-9133-47CD-AF77-A74CD937B195}" type="presOf" srcId="{2C7BC5ED-12A2-4F29-B75A-447D44370301}" destId="{979DE6D9-D267-4B51-8F80-976571EBBB99}" srcOrd="0" destOrd="0" presId="urn:microsoft.com/office/officeart/2005/8/layout/orgChart1"/>
    <dgm:cxn modelId="{49CACBC6-DCDC-4F5E-9D43-2268F79356E3}" type="presOf" srcId="{E9F846E0-BD64-4558-AE66-DCFD5E1D8FA7}" destId="{1CF3726A-50FA-4B18-84DD-7E49C63A105F}" srcOrd="0" destOrd="0" presId="urn:microsoft.com/office/officeart/2005/8/layout/orgChart1"/>
    <dgm:cxn modelId="{BC787904-D61A-4476-95D8-7EC2CC248F0B}" type="presOf" srcId="{46984871-8856-4B24-BE1B-93F95EBF6AEE}" destId="{564CAF65-4F15-4301-AD47-E265B8A0E3AF}" srcOrd="0" destOrd="0" presId="urn:microsoft.com/office/officeart/2005/8/layout/orgChart1"/>
    <dgm:cxn modelId="{D86F7E0A-4B7C-480C-B09D-7A2A4BC37E03}" type="presParOf" srcId="{04DF207F-A00D-499D-86FB-5CCF90E6D85D}" destId="{1B5A19BC-38E8-40AB-B333-9179E2FA3B8D}" srcOrd="0" destOrd="0" presId="urn:microsoft.com/office/officeart/2005/8/layout/orgChart1"/>
    <dgm:cxn modelId="{D276AA2B-8844-4341-AC95-808DBC62A2D1}" type="presParOf" srcId="{1B5A19BC-38E8-40AB-B333-9179E2FA3B8D}" destId="{2DBCDC0F-5F12-4967-B9D6-B13EF6282865}" srcOrd="0" destOrd="0" presId="urn:microsoft.com/office/officeart/2005/8/layout/orgChart1"/>
    <dgm:cxn modelId="{C8DE546D-E2A0-4901-A881-92901C327E53}" type="presParOf" srcId="{2DBCDC0F-5F12-4967-B9D6-B13EF6282865}" destId="{979DE6D9-D267-4B51-8F80-976571EBBB99}" srcOrd="0" destOrd="0" presId="urn:microsoft.com/office/officeart/2005/8/layout/orgChart1"/>
    <dgm:cxn modelId="{343C0D56-DD84-4FD1-BCE7-DFA29A3CE0A6}" type="presParOf" srcId="{2DBCDC0F-5F12-4967-B9D6-B13EF6282865}" destId="{BBFE0FEA-4FBB-4D68-9FD3-BA828F052601}" srcOrd="1" destOrd="0" presId="urn:microsoft.com/office/officeart/2005/8/layout/orgChart1"/>
    <dgm:cxn modelId="{561FD381-746A-41FF-B511-BF17EE518F93}" type="presParOf" srcId="{1B5A19BC-38E8-40AB-B333-9179E2FA3B8D}" destId="{8120D195-95EA-4D4B-B3BB-7CD1E47552C9}" srcOrd="1" destOrd="0" presId="urn:microsoft.com/office/officeart/2005/8/layout/orgChart1"/>
    <dgm:cxn modelId="{179A8EB3-0A05-4435-B366-19BEE83CC5B0}" type="presParOf" srcId="{8120D195-95EA-4D4B-B3BB-7CD1E47552C9}" destId="{2094EBD9-7CB3-4272-ABA8-5BFE4251BE51}" srcOrd="0" destOrd="0" presId="urn:microsoft.com/office/officeart/2005/8/layout/orgChart1"/>
    <dgm:cxn modelId="{84FFE4E1-C4EE-472A-9087-7E8EAD305AD7}" type="presParOf" srcId="{8120D195-95EA-4D4B-B3BB-7CD1E47552C9}" destId="{2E201BF1-AC86-474C-B23E-31666802A7A8}" srcOrd="1" destOrd="0" presId="urn:microsoft.com/office/officeart/2005/8/layout/orgChart1"/>
    <dgm:cxn modelId="{9B690271-F9B0-4637-A093-BD69C22023F8}" type="presParOf" srcId="{2E201BF1-AC86-474C-B23E-31666802A7A8}" destId="{136ADB83-1CD8-4FD7-A381-A57295B352A2}" srcOrd="0" destOrd="0" presId="urn:microsoft.com/office/officeart/2005/8/layout/orgChart1"/>
    <dgm:cxn modelId="{315E659B-809D-404C-8981-72D348200383}" type="presParOf" srcId="{136ADB83-1CD8-4FD7-A381-A57295B352A2}" destId="{9B80766A-F390-41CF-BC33-1F1B3E2ED898}" srcOrd="0" destOrd="0" presId="urn:microsoft.com/office/officeart/2005/8/layout/orgChart1"/>
    <dgm:cxn modelId="{871C83DF-C071-46FF-BEA9-4FCD87129921}" type="presParOf" srcId="{136ADB83-1CD8-4FD7-A381-A57295B352A2}" destId="{12EC7AB8-CE4C-4874-82FA-BA40A0845A88}" srcOrd="1" destOrd="0" presId="urn:microsoft.com/office/officeart/2005/8/layout/orgChart1"/>
    <dgm:cxn modelId="{20E0682E-8BF6-4401-8086-ADCEADB1917A}" type="presParOf" srcId="{2E201BF1-AC86-474C-B23E-31666802A7A8}" destId="{1E4D3997-073D-4F6A-AE0D-BC00E44F3699}" srcOrd="1" destOrd="0" presId="urn:microsoft.com/office/officeart/2005/8/layout/orgChart1"/>
    <dgm:cxn modelId="{6E2A907F-BC2F-4EEB-B42B-47319936F7D4}" type="presParOf" srcId="{2E201BF1-AC86-474C-B23E-31666802A7A8}" destId="{B4DE55FF-D3EA-489D-AF4E-4A09BDD7B45C}" srcOrd="2" destOrd="0" presId="urn:microsoft.com/office/officeart/2005/8/layout/orgChart1"/>
    <dgm:cxn modelId="{817DF332-1FB7-4CE7-A87D-9F6E4BF754A3}" type="presParOf" srcId="{8120D195-95EA-4D4B-B3BB-7CD1E47552C9}" destId="{66523744-6951-488E-AAE2-ED68675E0866}" srcOrd="2" destOrd="0" presId="urn:microsoft.com/office/officeart/2005/8/layout/orgChart1"/>
    <dgm:cxn modelId="{763E84D6-7423-491C-A074-504B4180AD3A}" type="presParOf" srcId="{8120D195-95EA-4D4B-B3BB-7CD1E47552C9}" destId="{A6F5CED2-EC88-400D-8E2F-E8C35C994121}" srcOrd="3" destOrd="0" presId="urn:microsoft.com/office/officeart/2005/8/layout/orgChart1"/>
    <dgm:cxn modelId="{08062BA1-7CBA-4A4D-98B8-6CD29D50BEB0}" type="presParOf" srcId="{A6F5CED2-EC88-400D-8E2F-E8C35C994121}" destId="{CD33F84F-4D7A-4A92-AF82-695C8C19DE26}" srcOrd="0" destOrd="0" presId="urn:microsoft.com/office/officeart/2005/8/layout/orgChart1"/>
    <dgm:cxn modelId="{726A7F03-5C8F-40C3-9924-1D8E378B16D1}" type="presParOf" srcId="{CD33F84F-4D7A-4A92-AF82-695C8C19DE26}" destId="{F467714A-7CB8-40ED-9CE9-4A038052C312}" srcOrd="0" destOrd="0" presId="urn:microsoft.com/office/officeart/2005/8/layout/orgChart1"/>
    <dgm:cxn modelId="{ACCD7BFB-0277-44CD-97B9-7D9038CF9C55}" type="presParOf" srcId="{CD33F84F-4D7A-4A92-AF82-695C8C19DE26}" destId="{613046CF-6B23-4D96-8CCE-BF90D47B99BE}" srcOrd="1" destOrd="0" presId="urn:microsoft.com/office/officeart/2005/8/layout/orgChart1"/>
    <dgm:cxn modelId="{A4183381-1DF3-466F-A4A5-E5686D6EE841}" type="presParOf" srcId="{A6F5CED2-EC88-400D-8E2F-E8C35C994121}" destId="{CD9E9F08-611E-4BC0-BB1F-20B8F4B0E7E3}" srcOrd="1" destOrd="0" presId="urn:microsoft.com/office/officeart/2005/8/layout/orgChart1"/>
    <dgm:cxn modelId="{2FB2D513-0A3D-4855-B2BA-F106B79BD445}" type="presParOf" srcId="{A6F5CED2-EC88-400D-8E2F-E8C35C994121}" destId="{E1C4F859-DBAF-4DE5-9FD3-CC48E2BE7BDC}" srcOrd="2" destOrd="0" presId="urn:microsoft.com/office/officeart/2005/8/layout/orgChart1"/>
    <dgm:cxn modelId="{F4C009D1-1076-4428-8B6C-051D5ACF6A2E}" type="presParOf" srcId="{8120D195-95EA-4D4B-B3BB-7CD1E47552C9}" destId="{C38D5AA9-93DB-43C3-9136-E365F446C5B2}" srcOrd="4" destOrd="0" presId="urn:microsoft.com/office/officeart/2005/8/layout/orgChart1"/>
    <dgm:cxn modelId="{A072AEA6-9F5C-4EC8-8F14-BD511B18407E}" type="presParOf" srcId="{8120D195-95EA-4D4B-B3BB-7CD1E47552C9}" destId="{29EDBB0C-6A53-402A-A12A-D3929A9B31FF}" srcOrd="5" destOrd="0" presId="urn:microsoft.com/office/officeart/2005/8/layout/orgChart1"/>
    <dgm:cxn modelId="{1834BEB9-C350-4D8E-BD5D-7F302A4BCCFC}" type="presParOf" srcId="{29EDBB0C-6A53-402A-A12A-D3929A9B31FF}" destId="{CCCB1B65-F908-400A-A61A-21CC246DDB3E}" srcOrd="0" destOrd="0" presId="urn:microsoft.com/office/officeart/2005/8/layout/orgChart1"/>
    <dgm:cxn modelId="{2244A6EE-8E78-430D-B5F3-15C302FAA508}" type="presParOf" srcId="{CCCB1B65-F908-400A-A61A-21CC246DDB3E}" destId="{564CAF65-4F15-4301-AD47-E265B8A0E3AF}" srcOrd="0" destOrd="0" presId="urn:microsoft.com/office/officeart/2005/8/layout/orgChart1"/>
    <dgm:cxn modelId="{C3D130E4-2C4D-4D13-B1CB-68C924D4D567}" type="presParOf" srcId="{CCCB1B65-F908-400A-A61A-21CC246DDB3E}" destId="{7BC29B98-9C7C-4EEF-A23B-56F3965E501D}" srcOrd="1" destOrd="0" presId="urn:microsoft.com/office/officeart/2005/8/layout/orgChart1"/>
    <dgm:cxn modelId="{5263889C-BA99-4EF2-A7B9-E6EF1031B55F}" type="presParOf" srcId="{29EDBB0C-6A53-402A-A12A-D3929A9B31FF}" destId="{F232BE16-F5CF-4D08-8D14-829310C29CF9}" srcOrd="1" destOrd="0" presId="urn:microsoft.com/office/officeart/2005/8/layout/orgChart1"/>
    <dgm:cxn modelId="{8CB019CA-C739-4E72-A7E7-A540E30E7004}" type="presParOf" srcId="{29EDBB0C-6A53-402A-A12A-D3929A9B31FF}" destId="{1DFFF2BC-1F20-4560-AC0E-6DD8385ABAC8}" srcOrd="2" destOrd="0" presId="urn:microsoft.com/office/officeart/2005/8/layout/orgChart1"/>
    <dgm:cxn modelId="{EBBE128A-E4E2-43B0-8A30-28AEB2691588}" type="presParOf" srcId="{8120D195-95EA-4D4B-B3BB-7CD1E47552C9}" destId="{1EA54A8B-22F8-4BCF-8649-82424E99B05F}" srcOrd="6" destOrd="0" presId="urn:microsoft.com/office/officeart/2005/8/layout/orgChart1"/>
    <dgm:cxn modelId="{7743C2F1-778B-44F4-A73D-CA2C301507A4}" type="presParOf" srcId="{8120D195-95EA-4D4B-B3BB-7CD1E47552C9}" destId="{74AF0A7D-8EB0-476A-8F93-4913A60CE097}" srcOrd="7" destOrd="0" presId="urn:microsoft.com/office/officeart/2005/8/layout/orgChart1"/>
    <dgm:cxn modelId="{0BB9FFAC-99E7-4701-921D-C184748F44F7}" type="presParOf" srcId="{74AF0A7D-8EB0-476A-8F93-4913A60CE097}" destId="{752E4755-D0E9-43F6-B98B-F9796570B208}" srcOrd="0" destOrd="0" presId="urn:microsoft.com/office/officeart/2005/8/layout/orgChart1"/>
    <dgm:cxn modelId="{AC81DD63-5B1A-47E6-B027-0299EAC9435F}" type="presParOf" srcId="{752E4755-D0E9-43F6-B98B-F9796570B208}" destId="{1CF3726A-50FA-4B18-84DD-7E49C63A105F}" srcOrd="0" destOrd="0" presId="urn:microsoft.com/office/officeart/2005/8/layout/orgChart1"/>
    <dgm:cxn modelId="{60EB4CB0-554B-4CB2-B5E2-22D705EBF783}" type="presParOf" srcId="{752E4755-D0E9-43F6-B98B-F9796570B208}" destId="{FE6704B1-C984-48D0-8A98-CA8ACC7E0BDE}" srcOrd="1" destOrd="0" presId="urn:microsoft.com/office/officeart/2005/8/layout/orgChart1"/>
    <dgm:cxn modelId="{FEEE0CAD-DDAF-422B-8DB3-6E21509213FE}" type="presParOf" srcId="{74AF0A7D-8EB0-476A-8F93-4913A60CE097}" destId="{29906EFD-AD35-49F5-BCED-73FB274627F5}" srcOrd="1" destOrd="0" presId="urn:microsoft.com/office/officeart/2005/8/layout/orgChart1"/>
    <dgm:cxn modelId="{F75E6D37-C6F9-4813-8759-13CB011EB8D9}" type="presParOf" srcId="{74AF0A7D-8EB0-476A-8F93-4913A60CE097}" destId="{F46A1BB3-1BCF-4988-BFB0-C0A2A4524F04}" srcOrd="2" destOrd="0" presId="urn:microsoft.com/office/officeart/2005/8/layout/orgChart1"/>
    <dgm:cxn modelId="{FE71E2C1-A6FF-42B6-A1EE-6E1AFD4D3C7E}" type="presParOf" srcId="{1B5A19BC-38E8-40AB-B333-9179E2FA3B8D}" destId="{FE3BEF73-0067-4F4E-B484-CAD8A58E3DF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0B876E-CD49-406E-B8C7-262BD5445FD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4DD697-63ED-456B-88CA-BAB635EEF603}">
      <dgm:prSet phldrT="[Текст]"/>
      <dgm:spPr>
        <a:solidFill>
          <a:srgbClr val="92D050"/>
        </a:solidFill>
        <a:ln w="53975" cmpd="dbl">
          <a:solidFill>
            <a:srgbClr val="C00000"/>
          </a:solidFill>
        </a:ln>
      </dgm:spPr>
      <dgm:t>
        <a:bodyPr/>
        <a:lstStyle/>
        <a:p>
          <a:r>
            <a:rPr lang="ru-RU" b="1" dirty="0"/>
            <a:t> МЕРЫ</a:t>
          </a:r>
        </a:p>
        <a:p>
          <a:r>
            <a:rPr lang="ru-RU" b="1" dirty="0"/>
            <a:t>ПОДДЕРЖКИ</a:t>
          </a:r>
        </a:p>
      </dgm:t>
    </dgm:pt>
    <dgm:pt modelId="{B5FDB1C9-C215-454B-BEDE-E3CD07E0083A}" type="parTrans" cxnId="{1681115C-212C-4B94-A8EE-970C90DF1BD1}">
      <dgm:prSet/>
      <dgm:spPr/>
      <dgm:t>
        <a:bodyPr/>
        <a:lstStyle/>
        <a:p>
          <a:endParaRPr lang="ru-RU"/>
        </a:p>
      </dgm:t>
    </dgm:pt>
    <dgm:pt modelId="{FB565636-6E62-4E22-862C-14EEB02F2F26}" type="sibTrans" cxnId="{1681115C-212C-4B94-A8EE-970C90DF1BD1}">
      <dgm:prSet/>
      <dgm:spPr/>
      <dgm:t>
        <a:bodyPr/>
        <a:lstStyle/>
        <a:p>
          <a:endParaRPr lang="ru-RU"/>
        </a:p>
      </dgm:t>
    </dgm:pt>
    <dgm:pt modelId="{67DFB7BA-8171-4639-83FF-8A2A02178E79}">
      <dgm:prSet phldrT="[Текст]" custT="1"/>
      <dgm:spPr>
        <a:solidFill>
          <a:schemeClr val="accent1">
            <a:lumMod val="75000"/>
            <a:alpha val="73000"/>
          </a:schemeClr>
        </a:solidFill>
      </dgm:spPr>
      <dgm:t>
        <a:bodyPr/>
        <a:lstStyle/>
        <a:p>
          <a:r>
            <a:rPr lang="ru-RU" sz="1550" b="1" dirty="0"/>
            <a:t>Информационно-консультационная поддержка</a:t>
          </a:r>
        </a:p>
      </dgm:t>
    </dgm:pt>
    <dgm:pt modelId="{4E95156E-27DD-46F6-AAFD-9AEBE2C06344}" type="parTrans" cxnId="{F123AB97-DA51-47AC-9E23-593367F4044A}">
      <dgm:prSet/>
      <dgm:spPr/>
      <dgm:t>
        <a:bodyPr/>
        <a:lstStyle/>
        <a:p>
          <a:endParaRPr lang="ru-RU"/>
        </a:p>
      </dgm:t>
    </dgm:pt>
    <dgm:pt modelId="{F45F55BC-22D4-47AC-AC57-FC42471F0EC8}" type="sibTrans" cxnId="{F123AB97-DA51-47AC-9E23-593367F4044A}">
      <dgm:prSet/>
      <dgm:spPr/>
      <dgm:t>
        <a:bodyPr/>
        <a:lstStyle/>
        <a:p>
          <a:endParaRPr lang="ru-RU"/>
        </a:p>
      </dgm:t>
    </dgm:pt>
    <dgm:pt modelId="{1FAA26A9-FFC5-4A88-BD97-4E907065B64F}">
      <dgm:prSet phldrT="[Текст]" custT="1"/>
      <dgm:spPr>
        <a:solidFill>
          <a:schemeClr val="accent1">
            <a:lumMod val="75000"/>
            <a:alpha val="64000"/>
          </a:schemeClr>
        </a:solidFill>
      </dgm:spPr>
      <dgm:t>
        <a:bodyPr/>
        <a:lstStyle/>
        <a:p>
          <a:r>
            <a:rPr lang="ru-RU" sz="1500" b="1" dirty="0"/>
            <a:t>Имущественная поддержка </a:t>
          </a:r>
        </a:p>
        <a:p>
          <a:r>
            <a:rPr lang="ru-RU" sz="1500" b="1" dirty="0"/>
            <a:t>(аренда)</a:t>
          </a:r>
        </a:p>
      </dgm:t>
    </dgm:pt>
    <dgm:pt modelId="{AFBD3801-4C43-4C8A-A307-C32116CEA8F0}" type="parTrans" cxnId="{D7E633C6-9780-43FD-878D-D0A2B2DC3489}">
      <dgm:prSet/>
      <dgm:spPr/>
      <dgm:t>
        <a:bodyPr/>
        <a:lstStyle/>
        <a:p>
          <a:endParaRPr lang="ru-RU"/>
        </a:p>
      </dgm:t>
    </dgm:pt>
    <dgm:pt modelId="{9CA3EEAB-26C6-4A8B-8C78-B7628BFD17C6}" type="sibTrans" cxnId="{D7E633C6-9780-43FD-878D-D0A2B2DC3489}">
      <dgm:prSet/>
      <dgm:spPr/>
      <dgm:t>
        <a:bodyPr/>
        <a:lstStyle/>
        <a:p>
          <a:endParaRPr lang="ru-RU"/>
        </a:p>
      </dgm:t>
    </dgm:pt>
    <dgm:pt modelId="{6CB83034-E0D8-4452-A4AF-CCCA6E25BFF4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600" b="1" dirty="0"/>
            <a:t>Предоставление налоговых льгот </a:t>
          </a:r>
        </a:p>
      </dgm:t>
    </dgm:pt>
    <dgm:pt modelId="{F25C3AFC-478E-42C0-91FC-96BC2312474B}" type="parTrans" cxnId="{9880C32A-A6DC-48C3-A5D6-E7157E2B1A41}">
      <dgm:prSet/>
      <dgm:spPr/>
      <dgm:t>
        <a:bodyPr/>
        <a:lstStyle/>
        <a:p>
          <a:endParaRPr lang="ru-RU"/>
        </a:p>
      </dgm:t>
    </dgm:pt>
    <dgm:pt modelId="{4A56AFC1-0495-4A15-AF10-58F393AFF747}" type="sibTrans" cxnId="{9880C32A-A6DC-48C3-A5D6-E7157E2B1A41}">
      <dgm:prSet/>
      <dgm:spPr/>
      <dgm:t>
        <a:bodyPr/>
        <a:lstStyle/>
        <a:p>
          <a:endParaRPr lang="ru-RU"/>
        </a:p>
      </dgm:t>
    </dgm:pt>
    <dgm:pt modelId="{1A60C47E-4765-4D11-96E5-251E19AF4FC0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600" b="1" dirty="0"/>
            <a:t>Предоставление самостоятельных мер финансовой поддержки</a:t>
          </a:r>
        </a:p>
      </dgm:t>
    </dgm:pt>
    <dgm:pt modelId="{C7248642-A526-48C5-93CA-1BDF83D59F8F}" type="parTrans" cxnId="{E4B2E43D-A493-4EE6-B43D-F4BBEF41AA5F}">
      <dgm:prSet/>
      <dgm:spPr/>
      <dgm:t>
        <a:bodyPr/>
        <a:lstStyle/>
        <a:p>
          <a:endParaRPr lang="ru-RU"/>
        </a:p>
      </dgm:t>
    </dgm:pt>
    <dgm:pt modelId="{65EA2C75-D543-47E8-86BC-F891D8CCDAC7}" type="sibTrans" cxnId="{E4B2E43D-A493-4EE6-B43D-F4BBEF41AA5F}">
      <dgm:prSet/>
      <dgm:spPr/>
      <dgm:t>
        <a:bodyPr/>
        <a:lstStyle/>
        <a:p>
          <a:endParaRPr lang="ru-RU"/>
        </a:p>
      </dgm:t>
    </dgm:pt>
    <dgm:pt modelId="{F9D988C5-AF80-4600-95B8-0491C7D20B70}">
      <dgm:prSet phldrT="[Текст]" custScaleX="122313" custScaleY="125435" custRadScaleRad="250848" custRadScaleInc="468"/>
      <dgm:spPr/>
      <dgm:t>
        <a:bodyPr/>
        <a:lstStyle/>
        <a:p>
          <a:endParaRPr lang="ru-RU"/>
        </a:p>
      </dgm:t>
    </dgm:pt>
    <dgm:pt modelId="{CCF616E4-69AB-44DC-A1E7-36610B743DC6}" type="parTrans" cxnId="{A03569B2-CBBA-49AF-865C-F7F988E4BF01}">
      <dgm:prSet/>
      <dgm:spPr/>
      <dgm:t>
        <a:bodyPr/>
        <a:lstStyle/>
        <a:p>
          <a:endParaRPr lang="ru-RU"/>
        </a:p>
      </dgm:t>
    </dgm:pt>
    <dgm:pt modelId="{37181C28-AAC8-44DD-8BE0-53A37CA56DEB}" type="sibTrans" cxnId="{A03569B2-CBBA-49AF-865C-F7F988E4BF01}">
      <dgm:prSet/>
      <dgm:spPr/>
      <dgm:t>
        <a:bodyPr/>
        <a:lstStyle/>
        <a:p>
          <a:endParaRPr lang="ru-RU"/>
        </a:p>
      </dgm:t>
    </dgm:pt>
    <dgm:pt modelId="{7ED82C8B-9294-44D5-AA01-390935A04F29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600" b="1" dirty="0"/>
            <a:t>Участие в софинансировании мер государственной и муниципальной поддержки </a:t>
          </a:r>
        </a:p>
      </dgm:t>
    </dgm:pt>
    <dgm:pt modelId="{A230BCF3-D18F-446C-978A-50EBCF29F7B6}" type="parTrans" cxnId="{3EFB9E70-1EC1-4057-ACE6-87725DAA1658}">
      <dgm:prSet/>
      <dgm:spPr/>
      <dgm:t>
        <a:bodyPr/>
        <a:lstStyle/>
        <a:p>
          <a:endParaRPr lang="ru-RU"/>
        </a:p>
      </dgm:t>
    </dgm:pt>
    <dgm:pt modelId="{16C0A166-04F8-4897-A237-EE6556BD0E31}" type="sibTrans" cxnId="{3EFB9E70-1EC1-4057-ACE6-87725DAA1658}">
      <dgm:prSet/>
      <dgm:spPr/>
      <dgm:t>
        <a:bodyPr/>
        <a:lstStyle/>
        <a:p>
          <a:endParaRPr lang="ru-RU"/>
        </a:p>
      </dgm:t>
    </dgm:pt>
    <dgm:pt modelId="{8EB51790-37B9-420F-8E14-785F89B6A289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600" b="1" dirty="0"/>
            <a:t>Участие в процессе  предоставления государственных гарантий </a:t>
          </a:r>
        </a:p>
      </dgm:t>
    </dgm:pt>
    <dgm:pt modelId="{F5CB5864-81D6-4AA9-B32A-4C4EFC7F4FCF}" type="parTrans" cxnId="{56179DCB-D370-406B-9018-03EF39FFEAF6}">
      <dgm:prSet/>
      <dgm:spPr/>
      <dgm:t>
        <a:bodyPr/>
        <a:lstStyle/>
        <a:p>
          <a:endParaRPr lang="ru-RU"/>
        </a:p>
      </dgm:t>
    </dgm:pt>
    <dgm:pt modelId="{7481A062-C3B0-4A48-ABFA-2CA04A32FE80}" type="sibTrans" cxnId="{56179DCB-D370-406B-9018-03EF39FFEAF6}">
      <dgm:prSet/>
      <dgm:spPr/>
      <dgm:t>
        <a:bodyPr/>
        <a:lstStyle/>
        <a:p>
          <a:endParaRPr lang="ru-RU"/>
        </a:p>
      </dgm:t>
    </dgm:pt>
    <dgm:pt modelId="{349BB43F-8A32-484B-8ED1-903A44BA660B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600" b="1" dirty="0"/>
            <a:t>Предоставление результатов опросов </a:t>
          </a:r>
          <a:r>
            <a:rPr lang="ru-RU" sz="1100" dirty="0"/>
            <a:t> </a:t>
          </a:r>
        </a:p>
      </dgm:t>
    </dgm:pt>
    <dgm:pt modelId="{F7DF4EB8-FB00-4F06-8CF4-667C7ABDE94F}" type="parTrans" cxnId="{DBA3670D-003F-40FC-B8F4-773047B6DB09}">
      <dgm:prSet/>
      <dgm:spPr/>
      <dgm:t>
        <a:bodyPr/>
        <a:lstStyle/>
        <a:p>
          <a:endParaRPr lang="ru-RU"/>
        </a:p>
      </dgm:t>
    </dgm:pt>
    <dgm:pt modelId="{BDF3EE7B-B25B-4850-AF2B-67C65EE8E389}" type="sibTrans" cxnId="{DBA3670D-003F-40FC-B8F4-773047B6DB09}">
      <dgm:prSet/>
      <dgm:spPr/>
      <dgm:t>
        <a:bodyPr/>
        <a:lstStyle/>
        <a:p>
          <a:endParaRPr lang="ru-RU"/>
        </a:p>
      </dgm:t>
    </dgm:pt>
    <dgm:pt modelId="{C834FC31-EA32-4E42-AD39-8B2C4B4150E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600" b="1" dirty="0"/>
            <a:t>Ускорение административных процедур </a:t>
          </a:r>
        </a:p>
      </dgm:t>
    </dgm:pt>
    <dgm:pt modelId="{5C9FBF3D-ABED-45B5-B513-C31B0F834961}" type="parTrans" cxnId="{AC26471A-1C37-4C91-B6DA-0F3DDCB55C55}">
      <dgm:prSet/>
      <dgm:spPr/>
      <dgm:t>
        <a:bodyPr/>
        <a:lstStyle/>
        <a:p>
          <a:endParaRPr lang="ru-RU"/>
        </a:p>
      </dgm:t>
    </dgm:pt>
    <dgm:pt modelId="{FD2923D0-D46A-4875-85A8-A08AE8F7F3DC}" type="sibTrans" cxnId="{AC26471A-1C37-4C91-B6DA-0F3DDCB55C55}">
      <dgm:prSet/>
      <dgm:spPr/>
      <dgm:t>
        <a:bodyPr/>
        <a:lstStyle/>
        <a:p>
          <a:endParaRPr lang="ru-RU"/>
        </a:p>
      </dgm:t>
    </dgm:pt>
    <dgm:pt modelId="{737CB9C4-BFDD-487B-ABA3-1F7CF51DD866}" type="pres">
      <dgm:prSet presAssocID="{150B876E-CD49-406E-B8C7-262BD5445FD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E5D572-DF59-48C0-A523-E9BA7F18670D}" type="pres">
      <dgm:prSet presAssocID="{8C4DD697-63ED-456B-88CA-BAB635EEF603}" presName="centerShape" presStyleLbl="node0" presStyleIdx="0" presStyleCnt="1" custScaleX="175870" custScaleY="181559" custLinFactNeighborX="3699" custLinFactNeighborY="34928"/>
      <dgm:spPr/>
      <dgm:t>
        <a:bodyPr/>
        <a:lstStyle/>
        <a:p>
          <a:endParaRPr lang="ru-RU"/>
        </a:p>
      </dgm:t>
    </dgm:pt>
    <dgm:pt modelId="{E39BD511-B2AC-4F3E-82FF-6FA5E2A2A1A8}" type="pres">
      <dgm:prSet presAssocID="{4E95156E-27DD-46F6-AAFD-9AEBE2C06344}" presName="Name9" presStyleLbl="parChTrans1D2" presStyleIdx="0" presStyleCnt="8"/>
      <dgm:spPr/>
      <dgm:t>
        <a:bodyPr/>
        <a:lstStyle/>
        <a:p>
          <a:endParaRPr lang="ru-RU"/>
        </a:p>
      </dgm:t>
    </dgm:pt>
    <dgm:pt modelId="{DD755F14-5ACB-4AFC-AF08-196779E3B6B3}" type="pres">
      <dgm:prSet presAssocID="{4E95156E-27DD-46F6-AAFD-9AEBE2C06344}" presName="connTx" presStyleLbl="parChTrans1D2" presStyleIdx="0" presStyleCnt="8"/>
      <dgm:spPr/>
      <dgm:t>
        <a:bodyPr/>
        <a:lstStyle/>
        <a:p>
          <a:endParaRPr lang="ru-RU"/>
        </a:p>
      </dgm:t>
    </dgm:pt>
    <dgm:pt modelId="{6EBC2562-57F0-4CA1-9AB9-432C1AF5DF67}" type="pres">
      <dgm:prSet presAssocID="{67DFB7BA-8171-4639-83FF-8A2A02178E79}" presName="node" presStyleLbl="node1" presStyleIdx="0" presStyleCnt="8" custScaleX="172644" custScaleY="169401" custRadScaleRad="216401" custRadScaleInc="506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EE6B0-F93F-4CF1-9D59-7E59FD58070F}" type="pres">
      <dgm:prSet presAssocID="{AFBD3801-4C43-4C8A-A307-C32116CEA8F0}" presName="Name9" presStyleLbl="parChTrans1D2" presStyleIdx="1" presStyleCnt="8"/>
      <dgm:spPr/>
      <dgm:t>
        <a:bodyPr/>
        <a:lstStyle/>
        <a:p>
          <a:endParaRPr lang="ru-RU"/>
        </a:p>
      </dgm:t>
    </dgm:pt>
    <dgm:pt modelId="{4DEF56DB-A3A8-4D30-8F7B-58799E76BA12}" type="pres">
      <dgm:prSet presAssocID="{AFBD3801-4C43-4C8A-A307-C32116CEA8F0}" presName="connTx" presStyleLbl="parChTrans1D2" presStyleIdx="1" presStyleCnt="8"/>
      <dgm:spPr/>
      <dgm:t>
        <a:bodyPr/>
        <a:lstStyle/>
        <a:p>
          <a:endParaRPr lang="ru-RU"/>
        </a:p>
      </dgm:t>
    </dgm:pt>
    <dgm:pt modelId="{F03ACC5E-C387-4B3C-888D-92568AC3B257}" type="pres">
      <dgm:prSet presAssocID="{1FAA26A9-FFC5-4A88-BD97-4E907065B64F}" presName="node" presStyleLbl="node1" presStyleIdx="1" presStyleCnt="8" custScaleX="158502" custScaleY="156062" custRadScaleRad="181353" custRadScaleInc="210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FA5ABF-BB26-42D4-A024-AB03E33C26E0}" type="pres">
      <dgm:prSet presAssocID="{F25C3AFC-478E-42C0-91FC-96BC2312474B}" presName="Name9" presStyleLbl="parChTrans1D2" presStyleIdx="2" presStyleCnt="8"/>
      <dgm:spPr/>
      <dgm:t>
        <a:bodyPr/>
        <a:lstStyle/>
        <a:p>
          <a:endParaRPr lang="ru-RU"/>
        </a:p>
      </dgm:t>
    </dgm:pt>
    <dgm:pt modelId="{1C6195B7-D050-4250-BB69-F7631CE26FEE}" type="pres">
      <dgm:prSet presAssocID="{F25C3AFC-478E-42C0-91FC-96BC2312474B}" presName="connTx" presStyleLbl="parChTrans1D2" presStyleIdx="2" presStyleCnt="8"/>
      <dgm:spPr/>
      <dgm:t>
        <a:bodyPr/>
        <a:lstStyle/>
        <a:p>
          <a:endParaRPr lang="ru-RU"/>
        </a:p>
      </dgm:t>
    </dgm:pt>
    <dgm:pt modelId="{92992E4C-F6ED-4B14-9BCE-C4F1E1BCDF7C}" type="pres">
      <dgm:prSet presAssocID="{6CB83034-E0D8-4452-A4AF-CCCA6E25BFF4}" presName="node" presStyleLbl="node1" presStyleIdx="2" presStyleCnt="8" custScaleX="161102" custScaleY="166299" custRadScaleRad="139628" custRadScaleInc="-97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0C98A-B898-486D-8BCA-7FAB953EEF1B}" type="pres">
      <dgm:prSet presAssocID="{C7248642-A526-48C5-93CA-1BDF83D59F8F}" presName="Name9" presStyleLbl="parChTrans1D2" presStyleIdx="3" presStyleCnt="8"/>
      <dgm:spPr/>
      <dgm:t>
        <a:bodyPr/>
        <a:lstStyle/>
        <a:p>
          <a:endParaRPr lang="ru-RU"/>
        </a:p>
      </dgm:t>
    </dgm:pt>
    <dgm:pt modelId="{E9EB2F79-B878-43EA-91BC-79329BA9438E}" type="pres">
      <dgm:prSet presAssocID="{C7248642-A526-48C5-93CA-1BDF83D59F8F}" presName="connTx" presStyleLbl="parChTrans1D2" presStyleIdx="3" presStyleCnt="8"/>
      <dgm:spPr/>
      <dgm:t>
        <a:bodyPr/>
        <a:lstStyle/>
        <a:p>
          <a:endParaRPr lang="ru-RU"/>
        </a:p>
      </dgm:t>
    </dgm:pt>
    <dgm:pt modelId="{240A49F1-B734-473E-83BE-0C3C3346E959}" type="pres">
      <dgm:prSet presAssocID="{1A60C47E-4765-4D11-96E5-251E19AF4FC0}" presName="node" presStyleLbl="node1" presStyleIdx="3" presStyleCnt="8" custScaleX="166463" custScaleY="164271" custRadScaleRad="94167" custRadScaleInc="-445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2F8F9-6F78-4996-82E4-92D0B4AC579B}" type="pres">
      <dgm:prSet presAssocID="{A230BCF3-D18F-446C-978A-50EBCF29F7B6}" presName="Name9" presStyleLbl="parChTrans1D2" presStyleIdx="4" presStyleCnt="8"/>
      <dgm:spPr/>
      <dgm:t>
        <a:bodyPr/>
        <a:lstStyle/>
        <a:p>
          <a:endParaRPr lang="ru-RU"/>
        </a:p>
      </dgm:t>
    </dgm:pt>
    <dgm:pt modelId="{EA617390-54CA-4173-B0B7-5757ED8777EC}" type="pres">
      <dgm:prSet presAssocID="{A230BCF3-D18F-446C-978A-50EBCF29F7B6}" presName="connTx" presStyleLbl="parChTrans1D2" presStyleIdx="4" presStyleCnt="8"/>
      <dgm:spPr/>
      <dgm:t>
        <a:bodyPr/>
        <a:lstStyle/>
        <a:p>
          <a:endParaRPr lang="ru-RU"/>
        </a:p>
      </dgm:t>
    </dgm:pt>
    <dgm:pt modelId="{19E1EBEC-BDA1-43ED-B339-55E87F4FDB4D}" type="pres">
      <dgm:prSet presAssocID="{7ED82C8B-9294-44D5-AA01-390935A04F29}" presName="node" presStyleLbl="node1" presStyleIdx="4" presStyleCnt="8" custScaleX="187993" custScaleY="178381" custRadScaleRad="79664" custRadScaleInc="697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3B601B-8E2E-47C6-8124-A4CE2C1C6CE5}" type="pres">
      <dgm:prSet presAssocID="{F5CB5864-81D6-4AA9-B32A-4C4EFC7F4FCF}" presName="Name9" presStyleLbl="parChTrans1D2" presStyleIdx="5" presStyleCnt="8"/>
      <dgm:spPr/>
      <dgm:t>
        <a:bodyPr/>
        <a:lstStyle/>
        <a:p>
          <a:endParaRPr lang="ru-RU"/>
        </a:p>
      </dgm:t>
    </dgm:pt>
    <dgm:pt modelId="{4126DBF8-4D91-414A-A5B3-6EF3A73B064A}" type="pres">
      <dgm:prSet presAssocID="{F5CB5864-81D6-4AA9-B32A-4C4EFC7F4FCF}" presName="connTx" presStyleLbl="parChTrans1D2" presStyleIdx="5" presStyleCnt="8"/>
      <dgm:spPr/>
      <dgm:t>
        <a:bodyPr/>
        <a:lstStyle/>
        <a:p>
          <a:endParaRPr lang="ru-RU"/>
        </a:p>
      </dgm:t>
    </dgm:pt>
    <dgm:pt modelId="{3656F029-0F16-462D-A131-2FD466110EEB}" type="pres">
      <dgm:prSet presAssocID="{8EB51790-37B9-420F-8E14-785F89B6A289}" presName="node" presStyleLbl="node1" presStyleIdx="5" presStyleCnt="8" custScaleX="176800" custScaleY="176425" custRadScaleRad="125132" custRadScaleInc="284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63CA7-EA27-47EF-9F27-AD2AFFB79C9E}" type="pres">
      <dgm:prSet presAssocID="{F7DF4EB8-FB00-4F06-8CF4-667C7ABDE94F}" presName="Name9" presStyleLbl="parChTrans1D2" presStyleIdx="6" presStyleCnt="8"/>
      <dgm:spPr/>
      <dgm:t>
        <a:bodyPr/>
        <a:lstStyle/>
        <a:p>
          <a:endParaRPr lang="ru-RU"/>
        </a:p>
      </dgm:t>
    </dgm:pt>
    <dgm:pt modelId="{08482BAA-BA79-4899-B325-877F84A06E1C}" type="pres">
      <dgm:prSet presAssocID="{F7DF4EB8-FB00-4F06-8CF4-667C7ABDE94F}" presName="connTx" presStyleLbl="parChTrans1D2" presStyleIdx="6" presStyleCnt="8"/>
      <dgm:spPr/>
      <dgm:t>
        <a:bodyPr/>
        <a:lstStyle/>
        <a:p>
          <a:endParaRPr lang="ru-RU"/>
        </a:p>
      </dgm:t>
    </dgm:pt>
    <dgm:pt modelId="{A3197955-1014-4AE6-8EF3-A2A1286CF540}" type="pres">
      <dgm:prSet presAssocID="{349BB43F-8A32-484B-8ED1-903A44BA660B}" presName="node" presStyleLbl="node1" presStyleIdx="6" presStyleCnt="8" custScaleX="167178" custScaleY="169331" custRadScaleRad="174822" custRadScaleInc="-31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CF90D-B18A-4139-BAA8-8F4D5B1C4663}" type="pres">
      <dgm:prSet presAssocID="{5C9FBF3D-ABED-45B5-B513-C31B0F834961}" presName="Name9" presStyleLbl="parChTrans1D2" presStyleIdx="7" presStyleCnt="8"/>
      <dgm:spPr/>
      <dgm:t>
        <a:bodyPr/>
        <a:lstStyle/>
        <a:p>
          <a:endParaRPr lang="ru-RU"/>
        </a:p>
      </dgm:t>
    </dgm:pt>
    <dgm:pt modelId="{8E6CAB8A-8690-43F2-95BB-D54833646101}" type="pres">
      <dgm:prSet presAssocID="{5C9FBF3D-ABED-45B5-B513-C31B0F834961}" presName="connTx" presStyleLbl="parChTrans1D2" presStyleIdx="7" presStyleCnt="8"/>
      <dgm:spPr/>
      <dgm:t>
        <a:bodyPr/>
        <a:lstStyle/>
        <a:p>
          <a:endParaRPr lang="ru-RU"/>
        </a:p>
      </dgm:t>
    </dgm:pt>
    <dgm:pt modelId="{EB311601-588C-49BF-BD61-3D55495199B5}" type="pres">
      <dgm:prSet presAssocID="{C834FC31-EA32-4E42-AD39-8B2C4B4150E2}" presName="node" presStyleLbl="node1" presStyleIdx="7" presStyleCnt="8" custScaleX="162404" custScaleY="159722" custRadScaleRad="209957" custRadScaleInc="-305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81115C-212C-4B94-A8EE-970C90DF1BD1}" srcId="{150B876E-CD49-406E-B8C7-262BD5445FD5}" destId="{8C4DD697-63ED-456B-88CA-BAB635EEF603}" srcOrd="0" destOrd="0" parTransId="{B5FDB1C9-C215-454B-BEDE-E3CD07E0083A}" sibTransId="{FB565636-6E62-4E22-862C-14EEB02F2F26}"/>
    <dgm:cxn modelId="{D7E633C6-9780-43FD-878D-D0A2B2DC3489}" srcId="{8C4DD697-63ED-456B-88CA-BAB635EEF603}" destId="{1FAA26A9-FFC5-4A88-BD97-4E907065B64F}" srcOrd="1" destOrd="0" parTransId="{AFBD3801-4C43-4C8A-A307-C32116CEA8F0}" sibTransId="{9CA3EEAB-26C6-4A8B-8C78-B7628BFD17C6}"/>
    <dgm:cxn modelId="{A03569B2-CBBA-49AF-865C-F7F988E4BF01}" srcId="{150B876E-CD49-406E-B8C7-262BD5445FD5}" destId="{F9D988C5-AF80-4600-95B8-0491C7D20B70}" srcOrd="1" destOrd="0" parTransId="{CCF616E4-69AB-44DC-A1E7-36610B743DC6}" sibTransId="{37181C28-AAC8-44DD-8BE0-53A37CA56DEB}"/>
    <dgm:cxn modelId="{F123AB97-DA51-47AC-9E23-593367F4044A}" srcId="{8C4DD697-63ED-456B-88CA-BAB635EEF603}" destId="{67DFB7BA-8171-4639-83FF-8A2A02178E79}" srcOrd="0" destOrd="0" parTransId="{4E95156E-27DD-46F6-AAFD-9AEBE2C06344}" sibTransId="{F45F55BC-22D4-47AC-AC57-FC42471F0EC8}"/>
    <dgm:cxn modelId="{A72EB287-79A2-4D38-AB61-22F73EF3D3EA}" type="presOf" srcId="{4E95156E-27DD-46F6-AAFD-9AEBE2C06344}" destId="{E39BD511-B2AC-4F3E-82FF-6FA5E2A2A1A8}" srcOrd="0" destOrd="0" presId="urn:microsoft.com/office/officeart/2005/8/layout/radial1"/>
    <dgm:cxn modelId="{3BB28113-7255-4868-B1AE-4A92A8C5817A}" type="presOf" srcId="{1A60C47E-4765-4D11-96E5-251E19AF4FC0}" destId="{240A49F1-B734-473E-83BE-0C3C3346E959}" srcOrd="0" destOrd="0" presId="urn:microsoft.com/office/officeart/2005/8/layout/radial1"/>
    <dgm:cxn modelId="{24F4BFC4-9B45-435C-8DD5-0FDBD21B0FEC}" type="presOf" srcId="{8EB51790-37B9-420F-8E14-785F89B6A289}" destId="{3656F029-0F16-462D-A131-2FD466110EEB}" srcOrd="0" destOrd="0" presId="urn:microsoft.com/office/officeart/2005/8/layout/radial1"/>
    <dgm:cxn modelId="{56179DCB-D370-406B-9018-03EF39FFEAF6}" srcId="{8C4DD697-63ED-456B-88CA-BAB635EEF603}" destId="{8EB51790-37B9-420F-8E14-785F89B6A289}" srcOrd="5" destOrd="0" parTransId="{F5CB5864-81D6-4AA9-B32A-4C4EFC7F4FCF}" sibTransId="{7481A062-C3B0-4A48-ABFA-2CA04A32FE80}"/>
    <dgm:cxn modelId="{65D7E5D0-E270-4E53-8CB1-7F00BBCC6227}" type="presOf" srcId="{7ED82C8B-9294-44D5-AA01-390935A04F29}" destId="{19E1EBEC-BDA1-43ED-B339-55E87F4FDB4D}" srcOrd="0" destOrd="0" presId="urn:microsoft.com/office/officeart/2005/8/layout/radial1"/>
    <dgm:cxn modelId="{4ACD7D65-7693-4563-8C7F-6CF60B97CF5C}" type="presOf" srcId="{AFBD3801-4C43-4C8A-A307-C32116CEA8F0}" destId="{0AAEE6B0-F93F-4CF1-9D59-7E59FD58070F}" srcOrd="0" destOrd="0" presId="urn:microsoft.com/office/officeart/2005/8/layout/radial1"/>
    <dgm:cxn modelId="{A245DAD3-8529-4DC0-97F6-BAFB5AFA1835}" type="presOf" srcId="{150B876E-CD49-406E-B8C7-262BD5445FD5}" destId="{737CB9C4-BFDD-487B-ABA3-1F7CF51DD866}" srcOrd="0" destOrd="0" presId="urn:microsoft.com/office/officeart/2005/8/layout/radial1"/>
    <dgm:cxn modelId="{DB6227B9-DD0C-489D-8FDD-01F8CD385811}" type="presOf" srcId="{67DFB7BA-8171-4639-83FF-8A2A02178E79}" destId="{6EBC2562-57F0-4CA1-9AB9-432C1AF5DF67}" srcOrd="0" destOrd="0" presId="urn:microsoft.com/office/officeart/2005/8/layout/radial1"/>
    <dgm:cxn modelId="{9880C32A-A6DC-48C3-A5D6-E7157E2B1A41}" srcId="{8C4DD697-63ED-456B-88CA-BAB635EEF603}" destId="{6CB83034-E0D8-4452-A4AF-CCCA6E25BFF4}" srcOrd="2" destOrd="0" parTransId="{F25C3AFC-478E-42C0-91FC-96BC2312474B}" sibTransId="{4A56AFC1-0495-4A15-AF10-58F393AFF747}"/>
    <dgm:cxn modelId="{5772D065-1A9D-4EC1-887A-17951B7D72AC}" type="presOf" srcId="{AFBD3801-4C43-4C8A-A307-C32116CEA8F0}" destId="{4DEF56DB-A3A8-4D30-8F7B-58799E76BA12}" srcOrd="1" destOrd="0" presId="urn:microsoft.com/office/officeart/2005/8/layout/radial1"/>
    <dgm:cxn modelId="{4E184B97-2188-4A2A-959B-55F995161DE6}" type="presOf" srcId="{1FAA26A9-FFC5-4A88-BD97-4E907065B64F}" destId="{F03ACC5E-C387-4B3C-888D-92568AC3B257}" srcOrd="0" destOrd="0" presId="urn:microsoft.com/office/officeart/2005/8/layout/radial1"/>
    <dgm:cxn modelId="{3573F2B9-C31F-4B35-9DB1-19677FD84B1E}" type="presOf" srcId="{F25C3AFC-478E-42C0-91FC-96BC2312474B}" destId="{8DFA5ABF-BB26-42D4-A024-AB03E33C26E0}" srcOrd="0" destOrd="0" presId="urn:microsoft.com/office/officeart/2005/8/layout/radial1"/>
    <dgm:cxn modelId="{3D437EA7-10B8-41BD-BF16-27C9BEA5B0B9}" type="presOf" srcId="{5C9FBF3D-ABED-45B5-B513-C31B0F834961}" destId="{8E6CAB8A-8690-43F2-95BB-D54833646101}" srcOrd="1" destOrd="0" presId="urn:microsoft.com/office/officeart/2005/8/layout/radial1"/>
    <dgm:cxn modelId="{DBA3670D-003F-40FC-B8F4-773047B6DB09}" srcId="{8C4DD697-63ED-456B-88CA-BAB635EEF603}" destId="{349BB43F-8A32-484B-8ED1-903A44BA660B}" srcOrd="6" destOrd="0" parTransId="{F7DF4EB8-FB00-4F06-8CF4-667C7ABDE94F}" sibTransId="{BDF3EE7B-B25B-4850-AF2B-67C65EE8E389}"/>
    <dgm:cxn modelId="{5D4A28D8-1686-4E66-B9A3-595E8CF767B6}" type="presOf" srcId="{C7248642-A526-48C5-93CA-1BDF83D59F8F}" destId="{5CE0C98A-B898-486D-8BCA-7FAB953EEF1B}" srcOrd="0" destOrd="0" presId="urn:microsoft.com/office/officeart/2005/8/layout/radial1"/>
    <dgm:cxn modelId="{78FD3BD4-881A-462C-94D2-F014D63DD86A}" type="presOf" srcId="{A230BCF3-D18F-446C-978A-50EBCF29F7B6}" destId="{EA617390-54CA-4173-B0B7-5757ED8777EC}" srcOrd="1" destOrd="0" presId="urn:microsoft.com/office/officeart/2005/8/layout/radial1"/>
    <dgm:cxn modelId="{CA9DE8EA-6AA5-4186-8528-B44970EA9B57}" type="presOf" srcId="{6CB83034-E0D8-4452-A4AF-CCCA6E25BFF4}" destId="{92992E4C-F6ED-4B14-9BCE-C4F1E1BCDF7C}" srcOrd="0" destOrd="0" presId="urn:microsoft.com/office/officeart/2005/8/layout/radial1"/>
    <dgm:cxn modelId="{AC26471A-1C37-4C91-B6DA-0F3DDCB55C55}" srcId="{8C4DD697-63ED-456B-88CA-BAB635EEF603}" destId="{C834FC31-EA32-4E42-AD39-8B2C4B4150E2}" srcOrd="7" destOrd="0" parTransId="{5C9FBF3D-ABED-45B5-B513-C31B0F834961}" sibTransId="{FD2923D0-D46A-4875-85A8-A08AE8F7F3DC}"/>
    <dgm:cxn modelId="{E7A73105-3736-45D9-BA12-4BC769ADAD84}" type="presOf" srcId="{C7248642-A526-48C5-93CA-1BDF83D59F8F}" destId="{E9EB2F79-B878-43EA-91BC-79329BA9438E}" srcOrd="1" destOrd="0" presId="urn:microsoft.com/office/officeart/2005/8/layout/radial1"/>
    <dgm:cxn modelId="{3EFB9E70-1EC1-4057-ACE6-87725DAA1658}" srcId="{8C4DD697-63ED-456B-88CA-BAB635EEF603}" destId="{7ED82C8B-9294-44D5-AA01-390935A04F29}" srcOrd="4" destOrd="0" parTransId="{A230BCF3-D18F-446C-978A-50EBCF29F7B6}" sibTransId="{16C0A166-04F8-4897-A237-EE6556BD0E31}"/>
    <dgm:cxn modelId="{970180BB-2DDF-4447-97B7-164E50A442C1}" type="presOf" srcId="{C834FC31-EA32-4E42-AD39-8B2C4B4150E2}" destId="{EB311601-588C-49BF-BD61-3D55495199B5}" srcOrd="0" destOrd="0" presId="urn:microsoft.com/office/officeart/2005/8/layout/radial1"/>
    <dgm:cxn modelId="{0368A22A-0A12-4C1E-BBC3-61FA77E3E797}" type="presOf" srcId="{F5CB5864-81D6-4AA9-B32A-4C4EFC7F4FCF}" destId="{B23B601B-8E2E-47C6-8124-A4CE2C1C6CE5}" srcOrd="0" destOrd="0" presId="urn:microsoft.com/office/officeart/2005/8/layout/radial1"/>
    <dgm:cxn modelId="{E5A3AD81-BCB3-47CD-A2BC-ADFDBB0B3C01}" type="presOf" srcId="{F7DF4EB8-FB00-4F06-8CF4-667C7ABDE94F}" destId="{71463CA7-EA27-47EF-9F27-AD2AFFB79C9E}" srcOrd="0" destOrd="0" presId="urn:microsoft.com/office/officeart/2005/8/layout/radial1"/>
    <dgm:cxn modelId="{5E68BC2B-7543-42CA-8327-CD8C974AD2F7}" type="presOf" srcId="{F25C3AFC-478E-42C0-91FC-96BC2312474B}" destId="{1C6195B7-D050-4250-BB69-F7631CE26FEE}" srcOrd="1" destOrd="0" presId="urn:microsoft.com/office/officeart/2005/8/layout/radial1"/>
    <dgm:cxn modelId="{E6CF1AEA-8067-4624-9A65-80050FB7B453}" type="presOf" srcId="{8C4DD697-63ED-456B-88CA-BAB635EEF603}" destId="{76E5D572-DF59-48C0-A523-E9BA7F18670D}" srcOrd="0" destOrd="0" presId="urn:microsoft.com/office/officeart/2005/8/layout/radial1"/>
    <dgm:cxn modelId="{E4B2E43D-A493-4EE6-B43D-F4BBEF41AA5F}" srcId="{8C4DD697-63ED-456B-88CA-BAB635EEF603}" destId="{1A60C47E-4765-4D11-96E5-251E19AF4FC0}" srcOrd="3" destOrd="0" parTransId="{C7248642-A526-48C5-93CA-1BDF83D59F8F}" sibTransId="{65EA2C75-D543-47E8-86BC-F891D8CCDAC7}"/>
    <dgm:cxn modelId="{09896992-8AF0-43C8-B3D6-033CAC926B24}" type="presOf" srcId="{349BB43F-8A32-484B-8ED1-903A44BA660B}" destId="{A3197955-1014-4AE6-8EF3-A2A1286CF540}" srcOrd="0" destOrd="0" presId="urn:microsoft.com/office/officeart/2005/8/layout/radial1"/>
    <dgm:cxn modelId="{84923466-1C6D-4681-BC33-CFD9A18BEFFE}" type="presOf" srcId="{A230BCF3-D18F-446C-978A-50EBCF29F7B6}" destId="{3E42F8F9-6F78-4996-82E4-92D0B4AC579B}" srcOrd="0" destOrd="0" presId="urn:microsoft.com/office/officeart/2005/8/layout/radial1"/>
    <dgm:cxn modelId="{C9D87229-1E6D-4692-94C6-C0497DDFB40A}" type="presOf" srcId="{5C9FBF3D-ABED-45B5-B513-C31B0F834961}" destId="{032CF90D-B18A-4139-BAA8-8F4D5B1C4663}" srcOrd="0" destOrd="0" presId="urn:microsoft.com/office/officeart/2005/8/layout/radial1"/>
    <dgm:cxn modelId="{45F3A5F0-2A0B-44C6-9996-C4EFBA183E63}" type="presOf" srcId="{4E95156E-27DD-46F6-AAFD-9AEBE2C06344}" destId="{DD755F14-5ACB-4AFC-AF08-196779E3B6B3}" srcOrd="1" destOrd="0" presId="urn:microsoft.com/office/officeart/2005/8/layout/radial1"/>
    <dgm:cxn modelId="{39CEE471-49CE-4068-AE40-10F9E7668385}" type="presOf" srcId="{F7DF4EB8-FB00-4F06-8CF4-667C7ABDE94F}" destId="{08482BAA-BA79-4899-B325-877F84A06E1C}" srcOrd="1" destOrd="0" presId="urn:microsoft.com/office/officeart/2005/8/layout/radial1"/>
    <dgm:cxn modelId="{9108B689-41C6-4A46-9176-DA74350818FE}" type="presOf" srcId="{F5CB5864-81D6-4AA9-B32A-4C4EFC7F4FCF}" destId="{4126DBF8-4D91-414A-A5B3-6EF3A73B064A}" srcOrd="1" destOrd="0" presId="urn:microsoft.com/office/officeart/2005/8/layout/radial1"/>
    <dgm:cxn modelId="{2E5F052E-ED4B-4307-9A8D-BDB354C6E8F4}" type="presParOf" srcId="{737CB9C4-BFDD-487B-ABA3-1F7CF51DD866}" destId="{76E5D572-DF59-48C0-A523-E9BA7F18670D}" srcOrd="0" destOrd="0" presId="urn:microsoft.com/office/officeart/2005/8/layout/radial1"/>
    <dgm:cxn modelId="{816A1834-61CD-449E-84DA-6CE3FD143C67}" type="presParOf" srcId="{737CB9C4-BFDD-487B-ABA3-1F7CF51DD866}" destId="{E39BD511-B2AC-4F3E-82FF-6FA5E2A2A1A8}" srcOrd="1" destOrd="0" presId="urn:microsoft.com/office/officeart/2005/8/layout/radial1"/>
    <dgm:cxn modelId="{BD7CB653-0697-4AB6-B75B-3814EBEACCA5}" type="presParOf" srcId="{E39BD511-B2AC-4F3E-82FF-6FA5E2A2A1A8}" destId="{DD755F14-5ACB-4AFC-AF08-196779E3B6B3}" srcOrd="0" destOrd="0" presId="urn:microsoft.com/office/officeart/2005/8/layout/radial1"/>
    <dgm:cxn modelId="{A59A5FE5-28D7-4C02-9FA3-15A970E4ABD4}" type="presParOf" srcId="{737CB9C4-BFDD-487B-ABA3-1F7CF51DD866}" destId="{6EBC2562-57F0-4CA1-9AB9-432C1AF5DF67}" srcOrd="2" destOrd="0" presId="urn:microsoft.com/office/officeart/2005/8/layout/radial1"/>
    <dgm:cxn modelId="{BA56054C-19ED-408D-A482-E65C6CD759E5}" type="presParOf" srcId="{737CB9C4-BFDD-487B-ABA3-1F7CF51DD866}" destId="{0AAEE6B0-F93F-4CF1-9D59-7E59FD58070F}" srcOrd="3" destOrd="0" presId="urn:microsoft.com/office/officeart/2005/8/layout/radial1"/>
    <dgm:cxn modelId="{FB0758E0-CF8B-4E0D-98DC-B93961393FD7}" type="presParOf" srcId="{0AAEE6B0-F93F-4CF1-9D59-7E59FD58070F}" destId="{4DEF56DB-A3A8-4D30-8F7B-58799E76BA12}" srcOrd="0" destOrd="0" presId="urn:microsoft.com/office/officeart/2005/8/layout/radial1"/>
    <dgm:cxn modelId="{E109E28E-D422-4BA4-BB10-B96A97F1DC6F}" type="presParOf" srcId="{737CB9C4-BFDD-487B-ABA3-1F7CF51DD866}" destId="{F03ACC5E-C387-4B3C-888D-92568AC3B257}" srcOrd="4" destOrd="0" presId="urn:microsoft.com/office/officeart/2005/8/layout/radial1"/>
    <dgm:cxn modelId="{E32A5B2E-12E5-43A4-929C-B6F13E91F7F7}" type="presParOf" srcId="{737CB9C4-BFDD-487B-ABA3-1F7CF51DD866}" destId="{8DFA5ABF-BB26-42D4-A024-AB03E33C26E0}" srcOrd="5" destOrd="0" presId="urn:microsoft.com/office/officeart/2005/8/layout/radial1"/>
    <dgm:cxn modelId="{066043BD-8AAC-4052-85E0-73EC90FB9B21}" type="presParOf" srcId="{8DFA5ABF-BB26-42D4-A024-AB03E33C26E0}" destId="{1C6195B7-D050-4250-BB69-F7631CE26FEE}" srcOrd="0" destOrd="0" presId="urn:microsoft.com/office/officeart/2005/8/layout/radial1"/>
    <dgm:cxn modelId="{329E7859-2407-43F7-9F6A-455CA77F6349}" type="presParOf" srcId="{737CB9C4-BFDD-487B-ABA3-1F7CF51DD866}" destId="{92992E4C-F6ED-4B14-9BCE-C4F1E1BCDF7C}" srcOrd="6" destOrd="0" presId="urn:microsoft.com/office/officeart/2005/8/layout/radial1"/>
    <dgm:cxn modelId="{4150F0C3-9D7B-4FA9-90EC-DCE522279E43}" type="presParOf" srcId="{737CB9C4-BFDD-487B-ABA3-1F7CF51DD866}" destId="{5CE0C98A-B898-486D-8BCA-7FAB953EEF1B}" srcOrd="7" destOrd="0" presId="urn:microsoft.com/office/officeart/2005/8/layout/radial1"/>
    <dgm:cxn modelId="{6EF3FC44-5DD8-432A-A77B-5AE9346E8103}" type="presParOf" srcId="{5CE0C98A-B898-486D-8BCA-7FAB953EEF1B}" destId="{E9EB2F79-B878-43EA-91BC-79329BA9438E}" srcOrd="0" destOrd="0" presId="urn:microsoft.com/office/officeart/2005/8/layout/radial1"/>
    <dgm:cxn modelId="{A0D5B7EE-1F75-46D6-8FE7-8619F98557BB}" type="presParOf" srcId="{737CB9C4-BFDD-487B-ABA3-1F7CF51DD866}" destId="{240A49F1-B734-473E-83BE-0C3C3346E959}" srcOrd="8" destOrd="0" presId="urn:microsoft.com/office/officeart/2005/8/layout/radial1"/>
    <dgm:cxn modelId="{7418D60C-58F9-43E3-8CC4-81E08486B1A5}" type="presParOf" srcId="{737CB9C4-BFDD-487B-ABA3-1F7CF51DD866}" destId="{3E42F8F9-6F78-4996-82E4-92D0B4AC579B}" srcOrd="9" destOrd="0" presId="urn:microsoft.com/office/officeart/2005/8/layout/radial1"/>
    <dgm:cxn modelId="{21762059-3BCC-414F-9A87-C67A432C9469}" type="presParOf" srcId="{3E42F8F9-6F78-4996-82E4-92D0B4AC579B}" destId="{EA617390-54CA-4173-B0B7-5757ED8777EC}" srcOrd="0" destOrd="0" presId="urn:microsoft.com/office/officeart/2005/8/layout/radial1"/>
    <dgm:cxn modelId="{979659E7-3237-4A40-8446-9C6D2A1BC663}" type="presParOf" srcId="{737CB9C4-BFDD-487B-ABA3-1F7CF51DD866}" destId="{19E1EBEC-BDA1-43ED-B339-55E87F4FDB4D}" srcOrd="10" destOrd="0" presId="urn:microsoft.com/office/officeart/2005/8/layout/radial1"/>
    <dgm:cxn modelId="{E3187F3E-B3CD-426D-82AE-36F8C0CE8406}" type="presParOf" srcId="{737CB9C4-BFDD-487B-ABA3-1F7CF51DD866}" destId="{B23B601B-8E2E-47C6-8124-A4CE2C1C6CE5}" srcOrd="11" destOrd="0" presId="urn:microsoft.com/office/officeart/2005/8/layout/radial1"/>
    <dgm:cxn modelId="{8B385C75-4D9B-4585-82C5-262DD7BCBB1F}" type="presParOf" srcId="{B23B601B-8E2E-47C6-8124-A4CE2C1C6CE5}" destId="{4126DBF8-4D91-414A-A5B3-6EF3A73B064A}" srcOrd="0" destOrd="0" presId="urn:microsoft.com/office/officeart/2005/8/layout/radial1"/>
    <dgm:cxn modelId="{C0E45142-562C-431B-A6E1-4E183B67440E}" type="presParOf" srcId="{737CB9C4-BFDD-487B-ABA3-1F7CF51DD866}" destId="{3656F029-0F16-462D-A131-2FD466110EEB}" srcOrd="12" destOrd="0" presId="urn:microsoft.com/office/officeart/2005/8/layout/radial1"/>
    <dgm:cxn modelId="{9A6E6AFA-EE8A-43AA-B7E7-C569BCD79B88}" type="presParOf" srcId="{737CB9C4-BFDD-487B-ABA3-1F7CF51DD866}" destId="{71463CA7-EA27-47EF-9F27-AD2AFFB79C9E}" srcOrd="13" destOrd="0" presId="urn:microsoft.com/office/officeart/2005/8/layout/radial1"/>
    <dgm:cxn modelId="{6946D765-B8C3-4582-8664-42D2164C7B90}" type="presParOf" srcId="{71463CA7-EA27-47EF-9F27-AD2AFFB79C9E}" destId="{08482BAA-BA79-4899-B325-877F84A06E1C}" srcOrd="0" destOrd="0" presId="urn:microsoft.com/office/officeart/2005/8/layout/radial1"/>
    <dgm:cxn modelId="{4C79DCCB-7AC8-43C8-8473-D158D318A168}" type="presParOf" srcId="{737CB9C4-BFDD-487B-ABA3-1F7CF51DD866}" destId="{A3197955-1014-4AE6-8EF3-A2A1286CF540}" srcOrd="14" destOrd="0" presId="urn:microsoft.com/office/officeart/2005/8/layout/radial1"/>
    <dgm:cxn modelId="{BB747B69-6177-4B72-A0C0-AEEF6C9EC7D8}" type="presParOf" srcId="{737CB9C4-BFDD-487B-ABA3-1F7CF51DD866}" destId="{032CF90D-B18A-4139-BAA8-8F4D5B1C4663}" srcOrd="15" destOrd="0" presId="urn:microsoft.com/office/officeart/2005/8/layout/radial1"/>
    <dgm:cxn modelId="{F134CD61-2743-42AE-A054-2EC2ABE24CE1}" type="presParOf" srcId="{032CF90D-B18A-4139-BAA8-8F4D5B1C4663}" destId="{8E6CAB8A-8690-43F2-95BB-D54833646101}" srcOrd="0" destOrd="0" presId="urn:microsoft.com/office/officeart/2005/8/layout/radial1"/>
    <dgm:cxn modelId="{96A772F4-5DB9-43A0-92CD-34D9F3D7A6E0}" type="presParOf" srcId="{737CB9C4-BFDD-487B-ABA3-1F7CF51DD866}" destId="{EB311601-588C-49BF-BD61-3D55495199B5}" srcOrd="16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54A8B-22F8-4BCF-8649-82424E99B05F}">
      <dsp:nvSpPr>
        <dsp:cNvPr id="0" name=""/>
        <dsp:cNvSpPr/>
      </dsp:nvSpPr>
      <dsp:spPr>
        <a:xfrm>
          <a:off x="2970900" y="2423598"/>
          <a:ext cx="2329900" cy="269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09"/>
              </a:lnTo>
              <a:lnTo>
                <a:pt x="2329900" y="134609"/>
              </a:lnTo>
              <a:lnTo>
                <a:pt x="2329900" y="2692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D5AA9-93DB-43C3-9136-E365F446C5B2}">
      <dsp:nvSpPr>
        <dsp:cNvPr id="0" name=""/>
        <dsp:cNvSpPr/>
      </dsp:nvSpPr>
      <dsp:spPr>
        <a:xfrm>
          <a:off x="2970900" y="2423598"/>
          <a:ext cx="775609" cy="269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09"/>
              </a:lnTo>
              <a:lnTo>
                <a:pt x="775609" y="134609"/>
              </a:lnTo>
              <a:lnTo>
                <a:pt x="775609" y="2692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523744-6951-488E-AAE2-ED68675E0866}">
      <dsp:nvSpPr>
        <dsp:cNvPr id="0" name=""/>
        <dsp:cNvSpPr/>
      </dsp:nvSpPr>
      <dsp:spPr>
        <a:xfrm>
          <a:off x="2195290" y="2423598"/>
          <a:ext cx="775609" cy="269219"/>
        </a:xfrm>
        <a:custGeom>
          <a:avLst/>
          <a:gdLst/>
          <a:ahLst/>
          <a:cxnLst/>
          <a:rect l="0" t="0" r="0" b="0"/>
          <a:pathLst>
            <a:path>
              <a:moveTo>
                <a:pt x="775609" y="0"/>
              </a:moveTo>
              <a:lnTo>
                <a:pt x="775609" y="134609"/>
              </a:lnTo>
              <a:lnTo>
                <a:pt x="0" y="134609"/>
              </a:lnTo>
              <a:lnTo>
                <a:pt x="0" y="2692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4EBD9-7CB3-4272-ABA8-5BFE4251BE51}">
      <dsp:nvSpPr>
        <dsp:cNvPr id="0" name=""/>
        <dsp:cNvSpPr/>
      </dsp:nvSpPr>
      <dsp:spPr>
        <a:xfrm>
          <a:off x="644072" y="2423598"/>
          <a:ext cx="2326827" cy="269219"/>
        </a:xfrm>
        <a:custGeom>
          <a:avLst/>
          <a:gdLst/>
          <a:ahLst/>
          <a:cxnLst/>
          <a:rect l="0" t="0" r="0" b="0"/>
          <a:pathLst>
            <a:path>
              <a:moveTo>
                <a:pt x="2326827" y="0"/>
              </a:moveTo>
              <a:lnTo>
                <a:pt x="2326827" y="134609"/>
              </a:lnTo>
              <a:lnTo>
                <a:pt x="0" y="134609"/>
              </a:lnTo>
              <a:lnTo>
                <a:pt x="0" y="2692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DE6D9-D267-4B51-8F80-976571EBBB99}">
      <dsp:nvSpPr>
        <dsp:cNvPr id="0" name=""/>
        <dsp:cNvSpPr/>
      </dsp:nvSpPr>
      <dsp:spPr>
        <a:xfrm>
          <a:off x="2329900" y="1782599"/>
          <a:ext cx="1281998" cy="640999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solidFill>
                <a:srgbClr val="00B0F0"/>
              </a:solidFill>
            </a:rPr>
            <a:t>3</a:t>
          </a:r>
          <a:r>
            <a:rPr lang="en-US" sz="3500" b="1" kern="1200" dirty="0" smtClean="0">
              <a:solidFill>
                <a:srgbClr val="00B0F0"/>
              </a:solidFill>
            </a:rPr>
            <a:t>7421</a:t>
          </a:r>
          <a:r>
            <a:rPr lang="ru-RU" sz="3500" b="1" kern="1200" dirty="0" smtClean="0">
              <a:solidFill>
                <a:srgbClr val="00B0F0"/>
              </a:solidFill>
            </a:rPr>
            <a:t> </a:t>
          </a:r>
          <a:endParaRPr lang="ru-RU" sz="3500" b="1" kern="1200" dirty="0">
            <a:solidFill>
              <a:srgbClr val="00B0F0"/>
            </a:solidFill>
          </a:endParaRPr>
        </a:p>
      </dsp:txBody>
      <dsp:txXfrm>
        <a:off x="2329900" y="1782599"/>
        <a:ext cx="1281998" cy="640999"/>
      </dsp:txXfrm>
    </dsp:sp>
    <dsp:sp modelId="{9B80766A-F390-41CF-BC33-1F1B3E2ED898}">
      <dsp:nvSpPr>
        <dsp:cNvPr id="0" name=""/>
        <dsp:cNvSpPr/>
      </dsp:nvSpPr>
      <dsp:spPr>
        <a:xfrm>
          <a:off x="3073" y="2692818"/>
          <a:ext cx="1281998" cy="640999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00B0F0"/>
              </a:solidFill>
            </a:rPr>
            <a:t>2</a:t>
          </a:r>
          <a:r>
            <a:rPr lang="en-US" sz="2500" b="1" kern="1200" dirty="0" smtClean="0">
              <a:solidFill>
                <a:srgbClr val="00B0F0"/>
              </a:solidFill>
            </a:rPr>
            <a:t>8621</a:t>
          </a:r>
          <a:endParaRPr lang="ru-RU" sz="2500" b="1" kern="1200" dirty="0">
            <a:solidFill>
              <a:srgbClr val="00B0F0"/>
            </a:solidFill>
          </a:endParaRPr>
        </a:p>
      </dsp:txBody>
      <dsp:txXfrm>
        <a:off x="3073" y="2692818"/>
        <a:ext cx="1281998" cy="640999"/>
      </dsp:txXfrm>
    </dsp:sp>
    <dsp:sp modelId="{F467714A-7CB8-40ED-9CE9-4A038052C312}">
      <dsp:nvSpPr>
        <dsp:cNvPr id="0" name=""/>
        <dsp:cNvSpPr/>
      </dsp:nvSpPr>
      <dsp:spPr>
        <a:xfrm>
          <a:off x="1554291" y="2692818"/>
          <a:ext cx="1281998" cy="640999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>
              <a:solidFill>
                <a:srgbClr val="00B0F0"/>
              </a:solidFill>
            </a:rPr>
            <a:t>7400</a:t>
          </a:r>
          <a:r>
            <a:rPr lang="ru-RU" sz="2000" b="1" kern="1200" dirty="0">
              <a:solidFill>
                <a:schemeClr val="accent1"/>
              </a:solidFill>
            </a:rPr>
            <a:t> </a:t>
          </a:r>
        </a:p>
      </dsp:txBody>
      <dsp:txXfrm>
        <a:off x="1554291" y="2692818"/>
        <a:ext cx="1281998" cy="640999"/>
      </dsp:txXfrm>
    </dsp:sp>
    <dsp:sp modelId="{564CAF65-4F15-4301-AD47-E265B8A0E3AF}">
      <dsp:nvSpPr>
        <dsp:cNvPr id="0" name=""/>
        <dsp:cNvSpPr/>
      </dsp:nvSpPr>
      <dsp:spPr>
        <a:xfrm>
          <a:off x="3105509" y="2692818"/>
          <a:ext cx="1281998" cy="640999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>
              <a:solidFill>
                <a:srgbClr val="00B0F0"/>
              </a:solidFill>
            </a:rPr>
            <a:t>1300</a:t>
          </a:r>
        </a:p>
      </dsp:txBody>
      <dsp:txXfrm>
        <a:off x="3105509" y="2692818"/>
        <a:ext cx="1281998" cy="640999"/>
      </dsp:txXfrm>
    </dsp:sp>
    <dsp:sp modelId="{1CF3726A-50FA-4B18-84DD-7E49C63A105F}">
      <dsp:nvSpPr>
        <dsp:cNvPr id="0" name=""/>
        <dsp:cNvSpPr/>
      </dsp:nvSpPr>
      <dsp:spPr>
        <a:xfrm>
          <a:off x="4659801" y="2692818"/>
          <a:ext cx="1281998" cy="640999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>
              <a:solidFill>
                <a:srgbClr val="00B0F0"/>
              </a:solidFill>
            </a:rPr>
            <a:t>100</a:t>
          </a:r>
          <a:r>
            <a:rPr lang="ru-RU" sz="2000" b="1" kern="1200" dirty="0">
              <a:solidFill>
                <a:schemeClr val="accent1"/>
              </a:solidFill>
            </a:rPr>
            <a:t> </a:t>
          </a:r>
        </a:p>
      </dsp:txBody>
      <dsp:txXfrm>
        <a:off x="4659801" y="2692818"/>
        <a:ext cx="1281998" cy="6409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5D572-DF59-48C0-A523-E9BA7F18670D}">
      <dsp:nvSpPr>
        <dsp:cNvPr id="0" name=""/>
        <dsp:cNvSpPr/>
      </dsp:nvSpPr>
      <dsp:spPr>
        <a:xfrm>
          <a:off x="4851388" y="3326006"/>
          <a:ext cx="2362306" cy="2438721"/>
        </a:xfrm>
        <a:prstGeom prst="ellipse">
          <a:avLst/>
        </a:prstGeom>
        <a:solidFill>
          <a:srgbClr val="92D050"/>
        </a:solidFill>
        <a:ln w="53975" cap="flat" cmpd="dbl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/>
            <a:t> МЕРЫ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/>
            <a:t>ПОДДЕРЖКИ</a:t>
          </a:r>
        </a:p>
      </dsp:txBody>
      <dsp:txXfrm>
        <a:off x="5197340" y="3683148"/>
        <a:ext cx="1670402" cy="1724437"/>
      </dsp:txXfrm>
    </dsp:sp>
    <dsp:sp modelId="{E39BD511-B2AC-4F3E-82FF-6FA5E2A2A1A8}">
      <dsp:nvSpPr>
        <dsp:cNvPr id="0" name=""/>
        <dsp:cNvSpPr/>
      </dsp:nvSpPr>
      <dsp:spPr>
        <a:xfrm rot="217670">
          <a:off x="7209448" y="4673698"/>
          <a:ext cx="2020636" cy="20689"/>
        </a:xfrm>
        <a:custGeom>
          <a:avLst/>
          <a:gdLst/>
          <a:ahLst/>
          <a:cxnLst/>
          <a:rect l="0" t="0" r="0" b="0"/>
          <a:pathLst>
            <a:path>
              <a:moveTo>
                <a:pt x="0" y="10344"/>
              </a:moveTo>
              <a:lnTo>
                <a:pt x="2020636" y="103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8169250" y="4633527"/>
        <a:ext cx="101031" cy="101031"/>
      </dsp:txXfrm>
    </dsp:sp>
    <dsp:sp modelId="{6EBC2562-57F0-4CA1-9AB9-432C1AF5DF67}">
      <dsp:nvSpPr>
        <dsp:cNvPr id="0" name=""/>
        <dsp:cNvSpPr/>
      </dsp:nvSpPr>
      <dsp:spPr>
        <a:xfrm>
          <a:off x="9225647" y="3683625"/>
          <a:ext cx="2318974" cy="2275414"/>
        </a:xfrm>
        <a:prstGeom prst="ellipse">
          <a:avLst/>
        </a:prstGeom>
        <a:solidFill>
          <a:schemeClr val="accent1">
            <a:lumMod val="75000"/>
            <a:alpha val="73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50" b="1" kern="1200" dirty="0"/>
            <a:t>Информационно-консультационная поддержка</a:t>
          </a:r>
        </a:p>
      </dsp:txBody>
      <dsp:txXfrm>
        <a:off x="9565253" y="4016852"/>
        <a:ext cx="1639762" cy="1608960"/>
      </dsp:txXfrm>
    </dsp:sp>
    <dsp:sp modelId="{0AAEE6B0-F93F-4CF1-9D59-7E59FD58070F}">
      <dsp:nvSpPr>
        <dsp:cNvPr id="0" name=""/>
        <dsp:cNvSpPr/>
      </dsp:nvSpPr>
      <dsp:spPr>
        <a:xfrm rot="20418112">
          <a:off x="7090864" y="3803561"/>
          <a:ext cx="1969561" cy="20689"/>
        </a:xfrm>
        <a:custGeom>
          <a:avLst/>
          <a:gdLst/>
          <a:ahLst/>
          <a:cxnLst/>
          <a:rect l="0" t="0" r="0" b="0"/>
          <a:pathLst>
            <a:path>
              <a:moveTo>
                <a:pt x="0" y="10344"/>
              </a:moveTo>
              <a:lnTo>
                <a:pt x="1969561" y="103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8026406" y="3764666"/>
        <a:ext cx="98478" cy="98478"/>
      </dsp:txXfrm>
    </dsp:sp>
    <dsp:sp modelId="{F03ACC5E-C387-4B3C-888D-92568AC3B257}">
      <dsp:nvSpPr>
        <dsp:cNvPr id="0" name=""/>
        <dsp:cNvSpPr/>
      </dsp:nvSpPr>
      <dsp:spPr>
        <a:xfrm>
          <a:off x="8938715" y="2075682"/>
          <a:ext cx="2129017" cy="2096243"/>
        </a:xfrm>
        <a:prstGeom prst="ellipse">
          <a:avLst/>
        </a:prstGeom>
        <a:solidFill>
          <a:schemeClr val="accent1">
            <a:lumMod val="75000"/>
            <a:alpha val="6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/>
            <a:t>Имущественная поддержка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/>
            <a:t>(аренда)</a:t>
          </a:r>
        </a:p>
      </dsp:txBody>
      <dsp:txXfrm>
        <a:off x="9250502" y="2382670"/>
        <a:ext cx="1505443" cy="1482267"/>
      </dsp:txXfrm>
    </dsp:sp>
    <dsp:sp modelId="{8DFA5ABF-BB26-42D4-A024-AB03E33C26E0}">
      <dsp:nvSpPr>
        <dsp:cNvPr id="0" name=""/>
        <dsp:cNvSpPr/>
      </dsp:nvSpPr>
      <dsp:spPr>
        <a:xfrm rot="18899291">
          <a:off x="6639534" y="3104257"/>
          <a:ext cx="1646363" cy="20689"/>
        </a:xfrm>
        <a:custGeom>
          <a:avLst/>
          <a:gdLst/>
          <a:ahLst/>
          <a:cxnLst/>
          <a:rect l="0" t="0" r="0" b="0"/>
          <a:pathLst>
            <a:path>
              <a:moveTo>
                <a:pt x="0" y="10344"/>
              </a:moveTo>
              <a:lnTo>
                <a:pt x="1646363" y="103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421557" y="3073443"/>
        <a:ext cx="82318" cy="82318"/>
      </dsp:txXfrm>
    </dsp:sp>
    <dsp:sp modelId="{92992E4C-F6ED-4B14-9BCE-C4F1E1BCDF7C}">
      <dsp:nvSpPr>
        <dsp:cNvPr id="0" name=""/>
        <dsp:cNvSpPr/>
      </dsp:nvSpPr>
      <dsp:spPr>
        <a:xfrm>
          <a:off x="7739663" y="638250"/>
          <a:ext cx="2163941" cy="2233747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Предоставление налоговых льгот </a:t>
          </a:r>
        </a:p>
      </dsp:txBody>
      <dsp:txXfrm>
        <a:off x="8056565" y="965375"/>
        <a:ext cx="1530137" cy="1579497"/>
      </dsp:txXfrm>
    </dsp:sp>
    <dsp:sp modelId="{5CE0C98A-B898-486D-8BCA-7FAB953EEF1B}">
      <dsp:nvSpPr>
        <dsp:cNvPr id="0" name=""/>
        <dsp:cNvSpPr/>
      </dsp:nvSpPr>
      <dsp:spPr>
        <a:xfrm rot="17244320">
          <a:off x="5973428" y="2799284"/>
          <a:ext cx="1206475" cy="20689"/>
        </a:xfrm>
        <a:custGeom>
          <a:avLst/>
          <a:gdLst/>
          <a:ahLst/>
          <a:cxnLst/>
          <a:rect l="0" t="0" r="0" b="0"/>
          <a:pathLst>
            <a:path>
              <a:moveTo>
                <a:pt x="0" y="10344"/>
              </a:moveTo>
              <a:lnTo>
                <a:pt x="1206475" y="103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546504" y="2779466"/>
        <a:ext cx="60323" cy="60323"/>
      </dsp:txXfrm>
    </dsp:sp>
    <dsp:sp modelId="{240A49F1-B734-473E-83BE-0C3C3346E959}">
      <dsp:nvSpPr>
        <dsp:cNvPr id="0" name=""/>
        <dsp:cNvSpPr/>
      </dsp:nvSpPr>
      <dsp:spPr>
        <a:xfrm>
          <a:off x="5969540" y="76785"/>
          <a:ext cx="2235950" cy="2206507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Предоставление самостоятельных мер финансовой поддержки</a:t>
          </a:r>
        </a:p>
      </dsp:txBody>
      <dsp:txXfrm>
        <a:off x="6296987" y="399920"/>
        <a:ext cx="1581056" cy="1560237"/>
      </dsp:txXfrm>
    </dsp:sp>
    <dsp:sp modelId="{3E42F8F9-6F78-4996-82E4-92D0B4AC579B}">
      <dsp:nvSpPr>
        <dsp:cNvPr id="0" name=""/>
        <dsp:cNvSpPr/>
      </dsp:nvSpPr>
      <dsp:spPr>
        <a:xfrm rot="15294322">
          <a:off x="5105219" y="2892705"/>
          <a:ext cx="968710" cy="20689"/>
        </a:xfrm>
        <a:custGeom>
          <a:avLst/>
          <a:gdLst/>
          <a:ahLst/>
          <a:cxnLst/>
          <a:rect l="0" t="0" r="0" b="0"/>
          <a:pathLst>
            <a:path>
              <a:moveTo>
                <a:pt x="0" y="10344"/>
              </a:moveTo>
              <a:lnTo>
                <a:pt x="968710" y="103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5565357" y="2878832"/>
        <a:ext cx="48435" cy="48435"/>
      </dsp:txXfrm>
    </dsp:sp>
    <dsp:sp modelId="{19E1EBEC-BDA1-43ED-B339-55E87F4FDB4D}">
      <dsp:nvSpPr>
        <dsp:cNvPr id="0" name=""/>
        <dsp:cNvSpPr/>
      </dsp:nvSpPr>
      <dsp:spPr>
        <a:xfrm>
          <a:off x="3887830" y="76778"/>
          <a:ext cx="2525144" cy="2396034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Участие в софинансировании мер государственной и муниципальной поддержки </a:t>
          </a:r>
        </a:p>
      </dsp:txBody>
      <dsp:txXfrm>
        <a:off x="4257629" y="427669"/>
        <a:ext cx="1785546" cy="1694252"/>
      </dsp:txXfrm>
    </dsp:sp>
    <dsp:sp modelId="{B23B601B-8E2E-47C6-8124-A4CE2C1C6CE5}">
      <dsp:nvSpPr>
        <dsp:cNvPr id="0" name=""/>
        <dsp:cNvSpPr/>
      </dsp:nvSpPr>
      <dsp:spPr>
        <a:xfrm rot="13277465">
          <a:off x="3871518" y="3269648"/>
          <a:ext cx="1440450" cy="20689"/>
        </a:xfrm>
        <a:custGeom>
          <a:avLst/>
          <a:gdLst/>
          <a:ahLst/>
          <a:cxnLst/>
          <a:rect l="0" t="0" r="0" b="0"/>
          <a:pathLst>
            <a:path>
              <a:moveTo>
                <a:pt x="0" y="10344"/>
              </a:moveTo>
              <a:lnTo>
                <a:pt x="1440450" y="103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555732" y="3243982"/>
        <a:ext cx="72022" cy="72022"/>
      </dsp:txXfrm>
    </dsp:sp>
    <dsp:sp modelId="{3656F029-0F16-462D-A131-2FD466110EEB}">
      <dsp:nvSpPr>
        <dsp:cNvPr id="0" name=""/>
        <dsp:cNvSpPr/>
      </dsp:nvSpPr>
      <dsp:spPr>
        <a:xfrm>
          <a:off x="1971844" y="837025"/>
          <a:ext cx="2374798" cy="2369761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Участие в процессе  предоставления государственных гарантий </a:t>
          </a:r>
        </a:p>
      </dsp:txBody>
      <dsp:txXfrm>
        <a:off x="2319625" y="1184068"/>
        <a:ext cx="1679236" cy="1675675"/>
      </dsp:txXfrm>
    </dsp:sp>
    <dsp:sp modelId="{71463CA7-EA27-47EF-9F27-AD2AFFB79C9E}">
      <dsp:nvSpPr>
        <dsp:cNvPr id="0" name=""/>
        <dsp:cNvSpPr/>
      </dsp:nvSpPr>
      <dsp:spPr>
        <a:xfrm rot="11691930">
          <a:off x="2953853" y="3978976"/>
          <a:ext cx="1967670" cy="20689"/>
        </a:xfrm>
        <a:custGeom>
          <a:avLst/>
          <a:gdLst/>
          <a:ahLst/>
          <a:cxnLst/>
          <a:rect l="0" t="0" r="0" b="0"/>
          <a:pathLst>
            <a:path>
              <a:moveTo>
                <a:pt x="0" y="10344"/>
              </a:moveTo>
              <a:lnTo>
                <a:pt x="1967670" y="103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3888497" y="3940129"/>
        <a:ext cx="98383" cy="98383"/>
      </dsp:txXfrm>
    </dsp:sp>
    <dsp:sp modelId="{A3197955-1014-4AE6-8EF3-A2A1286CF540}">
      <dsp:nvSpPr>
        <dsp:cNvPr id="0" name=""/>
        <dsp:cNvSpPr/>
      </dsp:nvSpPr>
      <dsp:spPr>
        <a:xfrm>
          <a:off x="777902" y="2311391"/>
          <a:ext cx="2245554" cy="2274473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Предоставление результатов опросов </a:t>
          </a:r>
          <a:r>
            <a:rPr lang="ru-RU" sz="1100" kern="1200" dirty="0"/>
            <a:t> </a:t>
          </a:r>
        </a:p>
      </dsp:txBody>
      <dsp:txXfrm>
        <a:off x="1106756" y="2644480"/>
        <a:ext cx="1587846" cy="1608295"/>
      </dsp:txXfrm>
    </dsp:sp>
    <dsp:sp modelId="{032CF90D-B18A-4139-BAA8-8F4D5B1C4663}">
      <dsp:nvSpPr>
        <dsp:cNvPr id="0" name=""/>
        <dsp:cNvSpPr/>
      </dsp:nvSpPr>
      <dsp:spPr>
        <a:xfrm rot="10553356">
          <a:off x="2554214" y="4702251"/>
          <a:ext cx="2302987" cy="20689"/>
        </a:xfrm>
        <a:custGeom>
          <a:avLst/>
          <a:gdLst/>
          <a:ahLst/>
          <a:cxnLst/>
          <a:rect l="0" t="0" r="0" b="0"/>
          <a:pathLst>
            <a:path>
              <a:moveTo>
                <a:pt x="0" y="10344"/>
              </a:moveTo>
              <a:lnTo>
                <a:pt x="2302987" y="103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3648133" y="4655020"/>
        <a:ext cx="115149" cy="115149"/>
      </dsp:txXfrm>
    </dsp:sp>
    <dsp:sp modelId="{EB311601-588C-49BF-BD61-3D55495199B5}">
      <dsp:nvSpPr>
        <dsp:cNvPr id="0" name=""/>
        <dsp:cNvSpPr/>
      </dsp:nvSpPr>
      <dsp:spPr>
        <a:xfrm>
          <a:off x="378647" y="3800617"/>
          <a:ext cx="2181429" cy="2145404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Ускорение административных процедур </a:t>
          </a:r>
        </a:p>
      </dsp:txBody>
      <dsp:txXfrm>
        <a:off x="698110" y="4114804"/>
        <a:ext cx="1542503" cy="1517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08B4B-5C08-4D81-945B-BEF6C10F0C65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02352-71CF-41BA-965F-05E578939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05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52CF-5F90-49CA-A588-663FCE0C886C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110D-9460-44E3-AD81-B810330A0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20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52CF-5F90-49CA-A588-663FCE0C886C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110D-9460-44E3-AD81-B810330A0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62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52CF-5F90-49CA-A588-663FCE0C886C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110D-9460-44E3-AD81-B810330A0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038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1C39-98F2-42E6-9B80-A9A0924B3F32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AE1D-E095-49B5-BEAE-392F8518F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553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1C39-98F2-42E6-9B80-A9A0924B3F32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AE1D-E095-49B5-BEAE-392F8518F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870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1C39-98F2-42E6-9B80-A9A0924B3F32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AE1D-E095-49B5-BEAE-392F8518F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028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1C39-98F2-42E6-9B80-A9A0924B3F32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AE1D-E095-49B5-BEAE-392F8518F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000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1C39-98F2-42E6-9B80-A9A0924B3F32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AE1D-E095-49B5-BEAE-392F8518F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362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1C39-98F2-42E6-9B80-A9A0924B3F32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AE1D-E095-49B5-BEAE-392F8518F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282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1C39-98F2-42E6-9B80-A9A0924B3F32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AE1D-E095-49B5-BEAE-392F8518F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698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1C39-98F2-42E6-9B80-A9A0924B3F32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AE1D-E095-49B5-BEAE-392F8518F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06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52CF-5F90-49CA-A588-663FCE0C886C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110D-9460-44E3-AD81-B810330A0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924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1C39-98F2-42E6-9B80-A9A0924B3F32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AE1D-E095-49B5-BEAE-392F8518F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61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1C39-98F2-42E6-9B80-A9A0924B3F32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AE1D-E095-49B5-BEAE-392F8518F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708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1C39-98F2-42E6-9B80-A9A0924B3F32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AE1D-E095-49B5-BEAE-392F8518F77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47923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1C39-98F2-42E6-9B80-A9A0924B3F32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AE1D-E095-49B5-BEAE-392F8518F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9603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1C39-98F2-42E6-9B80-A9A0924B3F32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AE1D-E095-49B5-BEAE-392F8518F77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94661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1C39-98F2-42E6-9B80-A9A0924B3F32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AE1D-E095-49B5-BEAE-392F8518F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327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1C39-98F2-42E6-9B80-A9A0924B3F32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AE1D-E095-49B5-BEAE-392F8518F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9410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1C39-98F2-42E6-9B80-A9A0924B3F32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AE1D-E095-49B5-BEAE-392F8518F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47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52CF-5F90-49CA-A588-663FCE0C886C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110D-9460-44E3-AD81-B810330A0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56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52CF-5F90-49CA-A588-663FCE0C886C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110D-9460-44E3-AD81-B810330A0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44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52CF-5F90-49CA-A588-663FCE0C886C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110D-9460-44E3-AD81-B810330A0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054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52CF-5F90-49CA-A588-663FCE0C886C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110D-9460-44E3-AD81-B810330A0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08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52CF-5F90-49CA-A588-663FCE0C886C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110D-9460-44E3-AD81-B810330A0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568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52CF-5F90-49CA-A588-663FCE0C886C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110D-9460-44E3-AD81-B810330A0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592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52CF-5F90-49CA-A588-663FCE0C886C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110D-9460-44E3-AD81-B810330A0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82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F52CF-5F90-49CA-A588-663FCE0C886C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E110D-9460-44E3-AD81-B810330A0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10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A1C39-98F2-42E6-9B80-A9A0924B3F32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9F9AE1D-E095-49B5-BEAE-392F8518F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77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gpzheshart@yandex.ru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6.png"/><Relationship Id="rId7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Relationship Id="rId9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001C4B-5E10-4B77-BB54-F963ACD98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31" y="211748"/>
            <a:ext cx="5281613" cy="145094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9AD6369-EB68-443D-9BD7-BD1C633AD016}"/>
              </a:ext>
            </a:extLst>
          </p:cNvPr>
          <p:cNvSpPr/>
          <p:nvPr/>
        </p:nvSpPr>
        <p:spPr>
          <a:xfrm>
            <a:off x="4750411" y="5490586"/>
            <a:ext cx="31452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>
                <a:ln w="222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951A1D"/>
                </a:solidFill>
                <a:effectLst/>
              </a:rPr>
              <a:t>ЖЕШАРТ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3DC3FB-B3A7-426B-B968-BCC88048D7A2}"/>
              </a:ext>
            </a:extLst>
          </p:cNvPr>
          <p:cNvSpPr txBox="1"/>
          <p:nvPr/>
        </p:nvSpPr>
        <p:spPr>
          <a:xfrm>
            <a:off x="10324318" y="6348266"/>
            <a:ext cx="159336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07.09.2018 </a:t>
            </a:r>
            <a:r>
              <a:rPr lang="ru-RU" sz="1400" dirty="0">
                <a:latin typeface="Helvetica Neue Medium" charset="0"/>
                <a:ea typeface="Helvetica Neue Medium" charset="0"/>
                <a:cs typeface="Helvetica Neue Medium" charset="0"/>
              </a:rPr>
              <a:t>г.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C560D73-68DD-4E28-897B-2AEF083B4494}"/>
              </a:ext>
            </a:extLst>
          </p:cNvPr>
          <p:cNvSpPr/>
          <p:nvPr/>
        </p:nvSpPr>
        <p:spPr>
          <a:xfrm>
            <a:off x="307731" y="631401"/>
            <a:ext cx="6127862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dirty="0">
                <a:ln w="6350" cmpd="dbl">
                  <a:solidFill>
                    <a:schemeClr val="bg1"/>
                  </a:solidFill>
                  <a:prstDash val="solid"/>
                </a:ln>
                <a:solidFill>
                  <a:srgbClr val="951A1D"/>
                </a:solidFill>
              </a:rPr>
              <a:t>Республика Коми</a:t>
            </a:r>
            <a:endParaRPr lang="ru-RU" sz="2500" b="1" cap="none" spc="0" dirty="0">
              <a:ln w="6350" cmpd="dbl">
                <a:solidFill>
                  <a:schemeClr val="bg1"/>
                </a:solidFill>
                <a:prstDash val="solid"/>
              </a:ln>
              <a:solidFill>
                <a:srgbClr val="951A1D"/>
              </a:solidFill>
              <a:effectLst/>
            </a:endParaRPr>
          </a:p>
        </p:txBody>
      </p:sp>
      <p:pic>
        <p:nvPicPr>
          <p:cNvPr id="14" name="Рисунок 13" descr="Изображение выглядит как внешний, природа, небо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1B923681-5585-4DBF-89CB-AEA2E2D3D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914" y="1208509"/>
            <a:ext cx="9255109" cy="4378702"/>
          </a:xfrm>
          <a:prstGeom prst="rect">
            <a:avLst/>
          </a:prstGeom>
          <a:effectLst>
            <a:softEdge rad="127000"/>
          </a:effectLst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659D10E3-A299-44AE-B097-4E2DD594EA01}"/>
              </a:ext>
            </a:extLst>
          </p:cNvPr>
          <p:cNvCxnSpPr>
            <a:cxnSpLocks/>
          </p:cNvCxnSpPr>
          <p:nvPr/>
        </p:nvCxnSpPr>
        <p:spPr>
          <a:xfrm>
            <a:off x="405115" y="6041985"/>
            <a:ext cx="416688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CC41039-0148-4BBD-9A93-43EB92878CA5}"/>
              </a:ext>
            </a:extLst>
          </p:cNvPr>
          <p:cNvCxnSpPr/>
          <p:nvPr/>
        </p:nvCxnSpPr>
        <p:spPr>
          <a:xfrm>
            <a:off x="7895631" y="6041985"/>
            <a:ext cx="395854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3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Заголовок 1"/>
          <p:cNvSpPr txBox="1">
            <a:spLocks/>
          </p:cNvSpPr>
          <p:nvPr/>
        </p:nvSpPr>
        <p:spPr bwMode="auto">
          <a:xfrm>
            <a:off x="1210236" y="196851"/>
            <a:ext cx="8727516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       МОДЕРНИЗАЦИЯ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субсидирование приобретения оборудования, </a:t>
            </a:r>
            <a:b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</a:b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лизинговых договоров, процентов по кредиту</a:t>
            </a:r>
          </a:p>
        </p:txBody>
      </p:sp>
      <p:grpSp>
        <p:nvGrpSpPr>
          <p:cNvPr id="27654" name="Group 4"/>
          <p:cNvGrpSpPr>
            <a:grpSpLocks noChangeAspect="1"/>
          </p:cNvGrpSpPr>
          <p:nvPr/>
        </p:nvGrpSpPr>
        <p:grpSpPr bwMode="auto">
          <a:xfrm>
            <a:off x="1724026" y="6335714"/>
            <a:ext cx="8740775" cy="465137"/>
            <a:chOff x="166" y="3101"/>
            <a:chExt cx="5293" cy="872"/>
          </a:xfrm>
        </p:grpSpPr>
        <p:sp>
          <p:nvSpPr>
            <p:cNvPr id="2769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6" y="3101"/>
              <a:ext cx="5292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695" name="Freeform 5"/>
            <p:cNvSpPr>
              <a:spLocks/>
            </p:cNvSpPr>
            <p:nvPr/>
          </p:nvSpPr>
          <p:spPr bwMode="auto">
            <a:xfrm>
              <a:off x="5383" y="3101"/>
              <a:ext cx="73" cy="66"/>
            </a:xfrm>
            <a:custGeom>
              <a:avLst/>
              <a:gdLst>
                <a:gd name="T0" fmla="*/ 2147483647 w 37"/>
                <a:gd name="T1" fmla="*/ 2147483647 h 38"/>
                <a:gd name="T2" fmla="*/ 0 w 37"/>
                <a:gd name="T3" fmla="*/ 0 h 38"/>
                <a:gd name="T4" fmla="*/ 2147483647 w 37"/>
                <a:gd name="T5" fmla="*/ 2147483647 h 38"/>
                <a:gd name="T6" fmla="*/ 2147483647 w 37"/>
                <a:gd name="T7" fmla="*/ 2147483647 h 38"/>
                <a:gd name="T8" fmla="*/ 2147483647 w 37"/>
                <a:gd name="T9" fmla="*/ 2147483647 h 38"/>
                <a:gd name="T10" fmla="*/ 2147483647 w 37"/>
                <a:gd name="T11" fmla="*/ 2147483647 h 38"/>
                <a:gd name="T12" fmla="*/ 2147483647 w 37"/>
                <a:gd name="T13" fmla="*/ 2147483647 h 38"/>
                <a:gd name="T14" fmla="*/ 2147483647 w 37"/>
                <a:gd name="T15" fmla="*/ 2147483647 h 38"/>
                <a:gd name="T16" fmla="*/ 2147483647 w 37"/>
                <a:gd name="T17" fmla="*/ 2147483647 h 38"/>
                <a:gd name="T18" fmla="*/ 2147483647 w 37"/>
                <a:gd name="T19" fmla="*/ 2147483647 h 38"/>
                <a:gd name="T20" fmla="*/ 2147483647 w 37"/>
                <a:gd name="T21" fmla="*/ 2147483647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38"/>
                <a:gd name="T35" fmla="*/ 37 w 37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38">
                  <a:moveTo>
                    <a:pt x="12" y="2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0"/>
                    <a:pt x="8" y="1"/>
                  </a:cubicBezTo>
                  <a:cubicBezTo>
                    <a:pt x="10" y="1"/>
                    <a:pt x="12" y="2"/>
                    <a:pt x="15" y="3"/>
                  </a:cubicBezTo>
                  <a:cubicBezTo>
                    <a:pt x="17" y="4"/>
                    <a:pt x="18" y="6"/>
                    <a:pt x="20" y="7"/>
                  </a:cubicBezTo>
                  <a:cubicBezTo>
                    <a:pt x="22" y="9"/>
                    <a:pt x="23" y="11"/>
                    <a:pt x="24" y="13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6" y="36"/>
                    <a:pt x="34" y="35"/>
                    <a:pt x="33" y="33"/>
                  </a:cubicBezTo>
                  <a:cubicBezTo>
                    <a:pt x="31" y="31"/>
                    <a:pt x="29" y="30"/>
                    <a:pt x="27" y="29"/>
                  </a:cubicBezTo>
                  <a:cubicBezTo>
                    <a:pt x="25" y="28"/>
                    <a:pt x="23" y="27"/>
                    <a:pt x="20" y="26"/>
                  </a:cubicBezTo>
                  <a:cubicBezTo>
                    <a:pt x="18" y="26"/>
                    <a:pt x="15" y="25"/>
                    <a:pt x="12" y="25"/>
                  </a:cubicBezTo>
                </a:path>
              </a:pathLst>
            </a:custGeom>
            <a:solidFill>
              <a:srgbClr val="0016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696" name="Freeform 6"/>
            <p:cNvSpPr>
              <a:spLocks/>
            </p:cNvSpPr>
            <p:nvPr/>
          </p:nvSpPr>
          <p:spPr bwMode="auto">
            <a:xfrm>
              <a:off x="170" y="3101"/>
              <a:ext cx="73" cy="66"/>
            </a:xfrm>
            <a:custGeom>
              <a:avLst/>
              <a:gdLst>
                <a:gd name="T0" fmla="*/ 0 w 37"/>
                <a:gd name="T1" fmla="*/ 2147483647 h 38"/>
                <a:gd name="T2" fmla="*/ 2147483647 w 37"/>
                <a:gd name="T3" fmla="*/ 2147483647 h 38"/>
                <a:gd name="T4" fmla="*/ 2147483647 w 37"/>
                <a:gd name="T5" fmla="*/ 2147483647 h 38"/>
                <a:gd name="T6" fmla="*/ 2147483647 w 37"/>
                <a:gd name="T7" fmla="*/ 2147483647 h 38"/>
                <a:gd name="T8" fmla="*/ 2147483647 w 37"/>
                <a:gd name="T9" fmla="*/ 2147483647 h 38"/>
                <a:gd name="T10" fmla="*/ 2147483647 w 37"/>
                <a:gd name="T11" fmla="*/ 0 h 38"/>
                <a:gd name="T12" fmla="*/ 2147483647 w 37"/>
                <a:gd name="T13" fmla="*/ 2147483647 h 38"/>
                <a:gd name="T14" fmla="*/ 2147483647 w 37"/>
                <a:gd name="T15" fmla="*/ 2147483647 h 38"/>
                <a:gd name="T16" fmla="*/ 2147483647 w 37"/>
                <a:gd name="T17" fmla="*/ 2147483647 h 38"/>
                <a:gd name="T18" fmla="*/ 2147483647 w 37"/>
                <a:gd name="T19" fmla="*/ 2147483647 h 38"/>
                <a:gd name="T20" fmla="*/ 0 w 37"/>
                <a:gd name="T21" fmla="*/ 2147483647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38"/>
                <a:gd name="T35" fmla="*/ 37 w 37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38">
                  <a:moveTo>
                    <a:pt x="0" y="38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4" y="11"/>
                    <a:pt x="15" y="9"/>
                    <a:pt x="17" y="7"/>
                  </a:cubicBezTo>
                  <a:cubicBezTo>
                    <a:pt x="18" y="6"/>
                    <a:pt x="20" y="4"/>
                    <a:pt x="22" y="3"/>
                  </a:cubicBezTo>
                  <a:cubicBezTo>
                    <a:pt x="24" y="2"/>
                    <a:pt x="27" y="1"/>
                    <a:pt x="29" y="1"/>
                  </a:cubicBezTo>
                  <a:cubicBezTo>
                    <a:pt x="32" y="0"/>
                    <a:pt x="34" y="0"/>
                    <a:pt x="37" y="0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2" y="25"/>
                    <a:pt x="19" y="26"/>
                    <a:pt x="17" y="26"/>
                  </a:cubicBezTo>
                  <a:cubicBezTo>
                    <a:pt x="14" y="27"/>
                    <a:pt x="12" y="28"/>
                    <a:pt x="10" y="29"/>
                  </a:cubicBezTo>
                  <a:cubicBezTo>
                    <a:pt x="7" y="30"/>
                    <a:pt x="6" y="31"/>
                    <a:pt x="4" y="33"/>
                  </a:cubicBezTo>
                  <a:cubicBezTo>
                    <a:pt x="2" y="35"/>
                    <a:pt x="1" y="36"/>
                    <a:pt x="0" y="38"/>
                  </a:cubicBezTo>
                </a:path>
              </a:pathLst>
            </a:custGeom>
            <a:solidFill>
              <a:srgbClr val="0016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7697" name="Freeform 7"/>
            <p:cNvSpPr>
              <a:spLocks/>
            </p:cNvSpPr>
            <p:nvPr/>
          </p:nvSpPr>
          <p:spPr bwMode="auto">
            <a:xfrm>
              <a:off x="220" y="3101"/>
              <a:ext cx="5187" cy="44"/>
            </a:xfrm>
            <a:custGeom>
              <a:avLst/>
              <a:gdLst>
                <a:gd name="T0" fmla="*/ 0 w 5187"/>
                <a:gd name="T1" fmla="*/ 44 h 44"/>
                <a:gd name="T2" fmla="*/ 23 w 5187"/>
                <a:gd name="T3" fmla="*/ 0 h 44"/>
                <a:gd name="T4" fmla="*/ 5163 w 5187"/>
                <a:gd name="T5" fmla="*/ 0 h 44"/>
                <a:gd name="T6" fmla="*/ 5187 w 5187"/>
                <a:gd name="T7" fmla="*/ 44 h 44"/>
                <a:gd name="T8" fmla="*/ 0 w 5187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87"/>
                <a:gd name="T16" fmla="*/ 0 h 44"/>
                <a:gd name="T17" fmla="*/ 5187 w 518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87" h="44">
                  <a:moveTo>
                    <a:pt x="0" y="44"/>
                  </a:moveTo>
                  <a:lnTo>
                    <a:pt x="23" y="0"/>
                  </a:lnTo>
                  <a:lnTo>
                    <a:pt x="5163" y="0"/>
                  </a:lnTo>
                  <a:lnTo>
                    <a:pt x="5187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53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pic>
          <p:nvPicPr>
            <p:cNvPr id="27698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" y="3115"/>
              <a:ext cx="5292" cy="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" name="Овал 62"/>
          <p:cNvSpPr/>
          <p:nvPr/>
        </p:nvSpPr>
        <p:spPr>
          <a:xfrm>
            <a:off x="1790701" y="6345238"/>
            <a:ext cx="441325" cy="442912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7656" name="Freeform 66"/>
          <p:cNvSpPr>
            <a:spLocks/>
          </p:cNvSpPr>
          <p:nvPr/>
        </p:nvSpPr>
        <p:spPr bwMode="auto">
          <a:xfrm>
            <a:off x="1884364" y="6399213"/>
            <a:ext cx="307975" cy="296862"/>
          </a:xfrm>
          <a:custGeom>
            <a:avLst/>
            <a:gdLst>
              <a:gd name="T0" fmla="*/ 2147483647 w 77"/>
              <a:gd name="T1" fmla="*/ 2147483647 h 74"/>
              <a:gd name="T2" fmla="*/ 2147483647 w 77"/>
              <a:gd name="T3" fmla="*/ 2147483647 h 74"/>
              <a:gd name="T4" fmla="*/ 2147483647 w 77"/>
              <a:gd name="T5" fmla="*/ 2147483647 h 74"/>
              <a:gd name="T6" fmla="*/ 2147483647 w 77"/>
              <a:gd name="T7" fmla="*/ 2147483647 h 74"/>
              <a:gd name="T8" fmla="*/ 2147483647 w 77"/>
              <a:gd name="T9" fmla="*/ 2147483647 h 74"/>
              <a:gd name="T10" fmla="*/ 2147483647 w 77"/>
              <a:gd name="T11" fmla="*/ 2147483647 h 74"/>
              <a:gd name="T12" fmla="*/ 2147483647 w 77"/>
              <a:gd name="T13" fmla="*/ 2147483647 h 74"/>
              <a:gd name="T14" fmla="*/ 2147483647 w 77"/>
              <a:gd name="T15" fmla="*/ 2147483647 h 74"/>
              <a:gd name="T16" fmla="*/ 2147483647 w 77"/>
              <a:gd name="T17" fmla="*/ 2147483647 h 74"/>
              <a:gd name="T18" fmla="*/ 2147483647 w 77"/>
              <a:gd name="T19" fmla="*/ 2147483647 h 74"/>
              <a:gd name="T20" fmla="*/ 2147483647 w 77"/>
              <a:gd name="T21" fmla="*/ 2147483647 h 74"/>
              <a:gd name="T22" fmla="*/ 2147483647 w 77"/>
              <a:gd name="T23" fmla="*/ 2147483647 h 74"/>
              <a:gd name="T24" fmla="*/ 2147483647 w 77"/>
              <a:gd name="T25" fmla="*/ 2147483647 h 74"/>
              <a:gd name="T26" fmla="*/ 2147483647 w 77"/>
              <a:gd name="T27" fmla="*/ 2147483647 h 74"/>
              <a:gd name="T28" fmla="*/ 2147483647 w 77"/>
              <a:gd name="T29" fmla="*/ 2147483647 h 74"/>
              <a:gd name="T30" fmla="*/ 2147483647 w 77"/>
              <a:gd name="T31" fmla="*/ 2147483647 h 74"/>
              <a:gd name="T32" fmla="*/ 2147483647 w 77"/>
              <a:gd name="T33" fmla="*/ 2147483647 h 7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74"/>
              <a:gd name="T53" fmla="*/ 77 w 77"/>
              <a:gd name="T54" fmla="*/ 74 h 7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74">
                <a:moveTo>
                  <a:pt x="72" y="3"/>
                </a:moveTo>
                <a:cubicBezTo>
                  <a:pt x="68" y="0"/>
                  <a:pt x="62" y="1"/>
                  <a:pt x="59" y="5"/>
                </a:cubicBezTo>
                <a:cubicBezTo>
                  <a:pt x="58" y="5"/>
                  <a:pt x="57" y="7"/>
                  <a:pt x="56" y="9"/>
                </a:cubicBezTo>
                <a:cubicBezTo>
                  <a:pt x="51" y="15"/>
                  <a:pt x="42" y="26"/>
                  <a:pt x="39" y="30"/>
                </a:cubicBezTo>
                <a:cubicBezTo>
                  <a:pt x="35" y="36"/>
                  <a:pt x="31" y="42"/>
                  <a:pt x="28" y="46"/>
                </a:cubicBezTo>
                <a:cubicBezTo>
                  <a:pt x="18" y="32"/>
                  <a:pt x="18" y="32"/>
                  <a:pt x="18" y="32"/>
                </a:cubicBezTo>
                <a:cubicBezTo>
                  <a:pt x="15" y="28"/>
                  <a:pt x="9" y="27"/>
                  <a:pt x="5" y="30"/>
                </a:cubicBezTo>
                <a:cubicBezTo>
                  <a:pt x="1" y="34"/>
                  <a:pt x="0" y="40"/>
                  <a:pt x="3" y="44"/>
                </a:cubicBezTo>
                <a:cubicBezTo>
                  <a:pt x="20" y="70"/>
                  <a:pt x="20" y="70"/>
                  <a:pt x="20" y="70"/>
                </a:cubicBezTo>
                <a:cubicBezTo>
                  <a:pt x="22" y="72"/>
                  <a:pt x="25" y="74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9" y="74"/>
                  <a:pt x="29" y="74"/>
                  <a:pt x="30" y="74"/>
                </a:cubicBezTo>
                <a:cubicBezTo>
                  <a:pt x="32" y="73"/>
                  <a:pt x="35" y="72"/>
                  <a:pt x="36" y="69"/>
                </a:cubicBezTo>
                <a:cubicBezTo>
                  <a:pt x="36" y="69"/>
                  <a:pt x="44" y="58"/>
                  <a:pt x="55" y="42"/>
                </a:cubicBezTo>
                <a:cubicBezTo>
                  <a:pt x="57" y="39"/>
                  <a:pt x="63" y="31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7" y="13"/>
                  <a:pt x="77" y="7"/>
                  <a:pt x="72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7657" name="Прямоугольник 64"/>
          <p:cNvSpPr>
            <a:spLocks noChangeArrowheads="1"/>
          </p:cNvSpPr>
          <p:nvPr/>
        </p:nvSpPr>
        <p:spPr bwMode="auto">
          <a:xfrm>
            <a:off x="2419350" y="6396038"/>
            <a:ext cx="79121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ОБНОВЛЕНИЕ И РАСШИРЕНИЕ ПАРКА ПРОИЗВОДСТВЕННОГО ОБОРУДОВАНИЯ</a:t>
            </a:r>
          </a:p>
        </p:txBody>
      </p:sp>
      <p:sp>
        <p:nvSpPr>
          <p:cNvPr id="27658" name="Line 33"/>
          <p:cNvSpPr>
            <a:spLocks noChangeShapeType="1"/>
          </p:cNvSpPr>
          <p:nvPr/>
        </p:nvSpPr>
        <p:spPr bwMode="auto">
          <a:xfrm>
            <a:off x="1847850" y="4789488"/>
            <a:ext cx="1588" cy="1295400"/>
          </a:xfrm>
          <a:prstGeom prst="line">
            <a:avLst/>
          </a:prstGeom>
          <a:noFill/>
          <a:ln w="33655">
            <a:solidFill>
              <a:schemeClr val="bg2"/>
            </a:solidFill>
            <a:round/>
            <a:headEnd/>
            <a:tailEnd/>
          </a:ln>
          <a:effectLst>
            <a:outerShdw dist="25000" dir="5400000" rotWithShape="0">
              <a:srgbClr val="5E6981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7659" name="Line 34"/>
          <p:cNvSpPr>
            <a:spLocks noChangeShapeType="1"/>
          </p:cNvSpPr>
          <p:nvPr/>
        </p:nvSpPr>
        <p:spPr bwMode="auto">
          <a:xfrm>
            <a:off x="1811339" y="2336800"/>
            <a:ext cx="422275" cy="1588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7660" name="Line 37"/>
          <p:cNvSpPr>
            <a:spLocks noChangeShapeType="1"/>
          </p:cNvSpPr>
          <p:nvPr/>
        </p:nvSpPr>
        <p:spPr bwMode="auto">
          <a:xfrm>
            <a:off x="1811339" y="1939925"/>
            <a:ext cx="422275" cy="1588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7661" name="Line 38"/>
          <p:cNvSpPr>
            <a:spLocks noChangeShapeType="1"/>
          </p:cNvSpPr>
          <p:nvPr/>
        </p:nvSpPr>
        <p:spPr bwMode="auto">
          <a:xfrm>
            <a:off x="1811339" y="1536700"/>
            <a:ext cx="422275" cy="1588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7662" name="Rectangle 7"/>
          <p:cNvSpPr>
            <a:spLocks noChangeArrowheads="1"/>
          </p:cNvSpPr>
          <p:nvPr/>
        </p:nvSpPr>
        <p:spPr bwMode="auto">
          <a:xfrm>
            <a:off x="2309814" y="2557463"/>
            <a:ext cx="8002587" cy="25241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0" bIns="0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уплата не менее 10% от суммы кредита и не менее 10% от суммы процентов по кредиту</a:t>
            </a:r>
          </a:p>
        </p:txBody>
      </p:sp>
      <p:sp>
        <p:nvSpPr>
          <p:cNvPr id="27663" name="Rectangle 7"/>
          <p:cNvSpPr>
            <a:spLocks noChangeArrowheads="1"/>
          </p:cNvSpPr>
          <p:nvPr/>
        </p:nvSpPr>
        <p:spPr bwMode="auto">
          <a:xfrm>
            <a:off x="2300289" y="2205039"/>
            <a:ext cx="8002587" cy="2698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0" bIns="0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получатели субсидии – ЮЛ и ИП</a:t>
            </a:r>
          </a:p>
        </p:txBody>
      </p:sp>
      <p:sp>
        <p:nvSpPr>
          <p:cNvPr id="27664" name="Line 33"/>
          <p:cNvSpPr>
            <a:spLocks noChangeShapeType="1"/>
          </p:cNvSpPr>
          <p:nvPr/>
        </p:nvSpPr>
        <p:spPr bwMode="auto">
          <a:xfrm>
            <a:off x="1811339" y="3524250"/>
            <a:ext cx="1587" cy="795338"/>
          </a:xfrm>
          <a:prstGeom prst="line">
            <a:avLst/>
          </a:prstGeom>
          <a:noFill/>
          <a:ln w="33655">
            <a:solidFill>
              <a:schemeClr val="bg2"/>
            </a:solidFill>
            <a:round/>
            <a:headEnd/>
            <a:tailEnd/>
          </a:ln>
          <a:effectLst>
            <a:outerShdw dist="25000" dir="5400000" rotWithShape="0">
              <a:srgbClr val="5E6981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7665" name="Line 37"/>
          <p:cNvSpPr>
            <a:spLocks noChangeShapeType="1"/>
          </p:cNvSpPr>
          <p:nvPr/>
        </p:nvSpPr>
        <p:spPr bwMode="auto">
          <a:xfrm>
            <a:off x="1811339" y="4064000"/>
            <a:ext cx="422275" cy="1588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7666" name="Line 38"/>
          <p:cNvSpPr>
            <a:spLocks noChangeShapeType="1"/>
          </p:cNvSpPr>
          <p:nvPr/>
        </p:nvSpPr>
        <p:spPr bwMode="auto">
          <a:xfrm>
            <a:off x="1811339" y="3760789"/>
            <a:ext cx="422275" cy="1587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1524" name="Rectangle 23"/>
          <p:cNvSpPr>
            <a:spLocks noChangeArrowheads="1"/>
          </p:cNvSpPr>
          <p:nvPr/>
        </p:nvSpPr>
        <p:spPr bwMode="auto">
          <a:xfrm>
            <a:off x="1712913" y="3230563"/>
            <a:ext cx="8623300" cy="298450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>
              <a:alphaModFix amt="52000"/>
              <a:lum/>
            </a:blip>
            <a:srcRect/>
            <a:stretch>
              <a:fillRect/>
            </a:stretch>
          </a:blipFill>
          <a:ln w="27305" algn="ctr">
            <a:solidFill>
              <a:schemeClr val="bg1"/>
            </a:solidFill>
            <a:miter lim="800000"/>
            <a:headEnd/>
            <a:tailEnd/>
          </a:ln>
          <a:effectLst>
            <a:outerShdw dist="25000" dir="5400000" rotWithShape="0">
              <a:srgbClr val="5E6981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lIns="36000" tIns="36000" rIns="36000" bIns="36000" anchor="ctr"/>
          <a:lstStyle/>
          <a:p>
            <a:pPr marL="3492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СУБСИДИРОВАНИЕ ПРИОБРЕТЕНИЯ ОБОРУДОВАНИЯ – ДО </a:t>
            </a:r>
            <a:r>
              <a:rPr kumimoji="0" lang="en-US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5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МЛН. РУБЛЕЙ </a:t>
            </a:r>
          </a:p>
        </p:txBody>
      </p:sp>
      <p:sp>
        <p:nvSpPr>
          <p:cNvPr id="27670" name="Rectangle 7"/>
          <p:cNvSpPr>
            <a:spLocks noChangeArrowheads="1"/>
          </p:cNvSpPr>
          <p:nvPr/>
        </p:nvSpPr>
        <p:spPr bwMode="auto">
          <a:xfrm>
            <a:off x="2309813" y="3648076"/>
            <a:ext cx="7993062" cy="225425"/>
          </a:xfrm>
          <a:prstGeom prst="rect">
            <a:avLst/>
          </a:prstGeom>
          <a:noFill/>
          <a:ln w="38100" algn="ctr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0" bIns="0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получатели субсидии – ЮЛ и ИП</a:t>
            </a:r>
          </a:p>
        </p:txBody>
      </p:sp>
      <p:sp>
        <p:nvSpPr>
          <p:cNvPr id="27671" name="Rectangle 7"/>
          <p:cNvSpPr>
            <a:spLocks noChangeArrowheads="1"/>
          </p:cNvSpPr>
          <p:nvPr/>
        </p:nvSpPr>
        <p:spPr bwMode="auto">
          <a:xfrm>
            <a:off x="2300289" y="1436689"/>
            <a:ext cx="8002587" cy="24288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0" bIns="0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размер субсидии – не более 2/3 ставки рефинансирования ЦБ,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 2015 г. – не более 70% затрат</a:t>
            </a:r>
          </a:p>
        </p:txBody>
      </p:sp>
      <p:sp>
        <p:nvSpPr>
          <p:cNvPr id="27672" name="Line 34"/>
          <p:cNvSpPr>
            <a:spLocks noChangeShapeType="1"/>
          </p:cNvSpPr>
          <p:nvPr/>
        </p:nvSpPr>
        <p:spPr bwMode="auto">
          <a:xfrm>
            <a:off x="1811339" y="2687639"/>
            <a:ext cx="422275" cy="1587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7673" name="Rectangle 7"/>
          <p:cNvSpPr>
            <a:spLocks noChangeArrowheads="1"/>
          </p:cNvSpPr>
          <p:nvPr/>
        </p:nvSpPr>
        <p:spPr bwMode="auto">
          <a:xfrm>
            <a:off x="2300289" y="1747839"/>
            <a:ext cx="8002587" cy="38258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0" bIns="0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целевое назначение кредита – строительство для собственных нужд производственных зданий,  приобретение оборудования </a:t>
            </a:r>
          </a:p>
        </p:txBody>
      </p:sp>
      <p:sp>
        <p:nvSpPr>
          <p:cNvPr id="27674" name="Line 34"/>
          <p:cNvSpPr>
            <a:spLocks noChangeShapeType="1"/>
          </p:cNvSpPr>
          <p:nvPr/>
        </p:nvSpPr>
        <p:spPr bwMode="auto">
          <a:xfrm>
            <a:off x="1811339" y="3033714"/>
            <a:ext cx="422275" cy="1587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7675" name="Line 37"/>
          <p:cNvSpPr>
            <a:spLocks noChangeShapeType="1"/>
          </p:cNvSpPr>
          <p:nvPr/>
        </p:nvSpPr>
        <p:spPr bwMode="auto">
          <a:xfrm>
            <a:off x="1811339" y="4354514"/>
            <a:ext cx="422275" cy="1587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7676" name="Rectangle 7"/>
          <p:cNvSpPr>
            <a:spLocks noChangeArrowheads="1"/>
          </p:cNvSpPr>
          <p:nvPr/>
        </p:nvSpPr>
        <p:spPr bwMode="auto">
          <a:xfrm>
            <a:off x="2309813" y="3929063"/>
            <a:ext cx="7993062" cy="252412"/>
          </a:xfrm>
          <a:prstGeom prst="rect">
            <a:avLst/>
          </a:prstGeom>
          <a:noFill/>
          <a:ln w="38100" algn="ctr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0" bIns="0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субсидируются расходы только на приобретение оборудования </a:t>
            </a:r>
          </a:p>
        </p:txBody>
      </p:sp>
      <p:sp>
        <p:nvSpPr>
          <p:cNvPr id="21533" name="Rectangle 23"/>
          <p:cNvSpPr>
            <a:spLocks noChangeArrowheads="1"/>
          </p:cNvSpPr>
          <p:nvPr/>
        </p:nvSpPr>
        <p:spPr bwMode="auto">
          <a:xfrm>
            <a:off x="1712913" y="1049338"/>
            <a:ext cx="8623300" cy="284162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>
              <a:alphaModFix amt="52000"/>
              <a:lum/>
            </a:blip>
            <a:srcRect/>
            <a:stretch>
              <a:fillRect/>
            </a:stretch>
          </a:blipFill>
          <a:ln w="27305" algn="ctr">
            <a:solidFill>
              <a:schemeClr val="bg1"/>
            </a:solidFill>
            <a:miter lim="800000"/>
            <a:headEnd/>
            <a:tailEnd/>
          </a:ln>
          <a:effectLst>
            <a:outerShdw dist="25000" dir="5400000" rotWithShape="0">
              <a:srgbClr val="5E6981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lIns="36000" tIns="36000" rIns="36000" bIns="36000" anchor="ctr"/>
          <a:lstStyle/>
          <a:p>
            <a:pPr marL="3492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СУБСИДИРОВАНИЕ % СТАВОК ПО КРЕДИТАМ – ДО </a:t>
            </a:r>
            <a:r>
              <a:rPr kumimoji="0" lang="en-US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5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МЛН. РУБЛЕЙ </a:t>
            </a:r>
          </a:p>
        </p:txBody>
      </p:sp>
      <p:sp>
        <p:nvSpPr>
          <p:cNvPr id="27680" name="Line 37"/>
          <p:cNvSpPr>
            <a:spLocks noChangeShapeType="1"/>
          </p:cNvSpPr>
          <p:nvPr/>
        </p:nvSpPr>
        <p:spPr bwMode="auto">
          <a:xfrm>
            <a:off x="1817689" y="5478464"/>
            <a:ext cx="422275" cy="1587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7681" name="Line 38"/>
          <p:cNvSpPr>
            <a:spLocks noChangeShapeType="1"/>
          </p:cNvSpPr>
          <p:nvPr/>
        </p:nvSpPr>
        <p:spPr bwMode="auto">
          <a:xfrm>
            <a:off x="1817689" y="5175250"/>
            <a:ext cx="422275" cy="1588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7682" name="Line 37"/>
          <p:cNvSpPr>
            <a:spLocks noChangeShapeType="1"/>
          </p:cNvSpPr>
          <p:nvPr/>
        </p:nvSpPr>
        <p:spPr bwMode="auto">
          <a:xfrm>
            <a:off x="1817689" y="5778500"/>
            <a:ext cx="422275" cy="1588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7683" name="Rectangle 7"/>
          <p:cNvSpPr>
            <a:spLocks noChangeArrowheads="1"/>
          </p:cNvSpPr>
          <p:nvPr/>
        </p:nvSpPr>
        <p:spPr bwMode="auto">
          <a:xfrm>
            <a:off x="2306639" y="5000626"/>
            <a:ext cx="7983537" cy="252413"/>
          </a:xfrm>
          <a:prstGeom prst="rect">
            <a:avLst/>
          </a:prstGeom>
          <a:noFill/>
          <a:ln w="38100" algn="ctr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0" bIns="0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оборудование, отнесенное ко второй и выше амортизационным группам ОС; неторговый сектор</a:t>
            </a:r>
          </a:p>
        </p:txBody>
      </p:sp>
      <p:sp>
        <p:nvSpPr>
          <p:cNvPr id="27684" name="Rectangle 7"/>
          <p:cNvSpPr>
            <a:spLocks noChangeArrowheads="1"/>
          </p:cNvSpPr>
          <p:nvPr/>
        </p:nvSpPr>
        <p:spPr bwMode="auto">
          <a:xfrm>
            <a:off x="2317750" y="5354639"/>
            <a:ext cx="7962900" cy="230187"/>
          </a:xfrm>
          <a:prstGeom prst="rect">
            <a:avLst/>
          </a:prstGeom>
          <a:noFill/>
          <a:ln w="38100" algn="ctr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0" bIns="0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субсидирование первого взноса – до 10 млн. рублей, </a:t>
            </a:r>
            <a:r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 2015 г. – до </a:t>
            </a:r>
            <a:r>
              <a:rPr kumimoji="0" lang="en-US" altLang="ru-RU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</a:t>
            </a:r>
            <a:r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млн. рублей</a:t>
            </a: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40" name="Rectangle 23"/>
          <p:cNvSpPr>
            <a:spLocks noChangeArrowheads="1"/>
          </p:cNvSpPr>
          <p:nvPr/>
        </p:nvSpPr>
        <p:spPr bwMode="auto">
          <a:xfrm>
            <a:off x="1719263" y="4606925"/>
            <a:ext cx="8623300" cy="298450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>
              <a:alphaModFix amt="52000"/>
              <a:lum/>
            </a:blip>
            <a:srcRect/>
            <a:stretch>
              <a:fillRect/>
            </a:stretch>
          </a:blipFill>
          <a:ln w="27305" algn="ctr">
            <a:solidFill>
              <a:schemeClr val="bg1"/>
            </a:solidFill>
            <a:miter lim="800000"/>
            <a:headEnd/>
            <a:tailEnd/>
          </a:ln>
          <a:effectLst>
            <a:outerShdw dist="25000" dir="5400000" rotWithShape="0">
              <a:srgbClr val="5E6981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lIns="36000" tIns="36000" rIns="36000" bIns="36000" anchor="ctr"/>
          <a:lstStyle/>
          <a:p>
            <a:pPr marL="3492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СУБСИДИРОВАНИЕ ЛИЗИНГОВЫХ ДОГОВОРОВ – ДО </a:t>
            </a:r>
            <a:r>
              <a:rPr kumimoji="0" lang="en-US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5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МЛН. РУБЛЕЙ </a:t>
            </a:r>
          </a:p>
        </p:txBody>
      </p:sp>
      <p:sp>
        <p:nvSpPr>
          <p:cNvPr id="27688" name="Rectangle 7"/>
          <p:cNvSpPr>
            <a:spLocks noChangeArrowheads="1"/>
          </p:cNvSpPr>
          <p:nvPr/>
        </p:nvSpPr>
        <p:spPr bwMode="auto">
          <a:xfrm>
            <a:off x="2314576" y="5664201"/>
            <a:ext cx="7972425" cy="252413"/>
          </a:xfrm>
          <a:prstGeom prst="rect">
            <a:avLst/>
          </a:prstGeom>
          <a:noFill/>
          <a:ln w="38100" algn="ctr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0" bIns="0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гранты начинающим – до 1 млн. рублей при софинансировании предпринимателем не менее 15%</a:t>
            </a:r>
          </a:p>
        </p:txBody>
      </p:sp>
      <p:sp>
        <p:nvSpPr>
          <p:cNvPr id="27689" name="Rectangle 7"/>
          <p:cNvSpPr>
            <a:spLocks noChangeArrowheads="1"/>
          </p:cNvSpPr>
          <p:nvPr/>
        </p:nvSpPr>
        <p:spPr bwMode="auto">
          <a:xfrm>
            <a:off x="2314575" y="2884488"/>
            <a:ext cx="8002588" cy="25241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0" bIns="0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 2016 г. – расширение видов деятельности (добавлены ОКВЭД 45; 95; 96)</a:t>
            </a:r>
          </a:p>
        </p:txBody>
      </p:sp>
      <p:sp>
        <p:nvSpPr>
          <p:cNvPr id="27690" name="Rectangle 7"/>
          <p:cNvSpPr>
            <a:spLocks noChangeArrowheads="1"/>
          </p:cNvSpPr>
          <p:nvPr/>
        </p:nvSpPr>
        <p:spPr bwMode="auto">
          <a:xfrm>
            <a:off x="2319339" y="4238626"/>
            <a:ext cx="8002587" cy="252413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0" bIns="0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 2016 г. – расширение видов деятельности (добавлены ОКВЭД 45; 95; 96)</a:t>
            </a:r>
          </a:p>
        </p:txBody>
      </p:sp>
      <p:sp>
        <p:nvSpPr>
          <p:cNvPr id="27691" name="Line 34"/>
          <p:cNvSpPr>
            <a:spLocks noChangeShapeType="1"/>
          </p:cNvSpPr>
          <p:nvPr/>
        </p:nvSpPr>
        <p:spPr bwMode="auto">
          <a:xfrm>
            <a:off x="1825626" y="6096000"/>
            <a:ext cx="422275" cy="1588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7692" name="Rectangle 7"/>
          <p:cNvSpPr>
            <a:spLocks noChangeArrowheads="1"/>
          </p:cNvSpPr>
          <p:nvPr/>
        </p:nvSpPr>
        <p:spPr bwMode="auto">
          <a:xfrm>
            <a:off x="2295525" y="5997576"/>
            <a:ext cx="8002588" cy="252413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0" rIns="0" bIns="0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 2016 г. – расширение видов деятельности (добавлены ОКВЭД 45; 95; 96)</a:t>
            </a:r>
          </a:p>
        </p:txBody>
      </p:sp>
      <p:sp>
        <p:nvSpPr>
          <p:cNvPr id="27693" name="Line 33"/>
          <p:cNvSpPr>
            <a:spLocks noChangeShapeType="1"/>
          </p:cNvSpPr>
          <p:nvPr/>
        </p:nvSpPr>
        <p:spPr bwMode="auto">
          <a:xfrm>
            <a:off x="1811807" y="1360489"/>
            <a:ext cx="1588" cy="1655762"/>
          </a:xfrm>
          <a:prstGeom prst="line">
            <a:avLst/>
          </a:prstGeom>
          <a:noFill/>
          <a:ln w="33655">
            <a:solidFill>
              <a:schemeClr val="bg2"/>
            </a:solidFill>
            <a:round/>
            <a:headEnd/>
            <a:tailEnd/>
          </a:ln>
          <a:effectLst>
            <a:outerShdw dist="25000" dir="5400000" rotWithShape="0">
              <a:srgbClr val="5E6981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77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537882"/>
            <a:ext cx="10779560" cy="5916706"/>
          </a:xfrm>
        </p:spPr>
      </p:pic>
    </p:spTree>
    <p:extLst>
      <p:ext uri="{BB962C8B-B14F-4D97-AF65-F5344CB8AC3E}">
        <p14:creationId xmlns:p14="http://schemas.microsoft.com/office/powerpoint/2010/main" val="186501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9811372" cy="5836023"/>
          </a:xfrm>
        </p:spPr>
      </p:pic>
    </p:spTree>
    <p:extLst>
      <p:ext uri="{BB962C8B-B14F-4D97-AF65-F5344CB8AC3E}">
        <p14:creationId xmlns:p14="http://schemas.microsoft.com/office/powerpoint/2010/main" val="97771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9" y="98612"/>
            <a:ext cx="11071411" cy="6606987"/>
          </a:xfrm>
        </p:spPr>
      </p:pic>
    </p:spTree>
    <p:extLst>
      <p:ext uri="{BB962C8B-B14F-4D97-AF65-F5344CB8AC3E}">
        <p14:creationId xmlns:p14="http://schemas.microsoft.com/office/powerpoint/2010/main" val="179651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06188"/>
            <a:ext cx="11281583" cy="6418730"/>
          </a:xfrm>
        </p:spPr>
      </p:pic>
    </p:spTree>
    <p:extLst>
      <p:ext uri="{BB962C8B-B14F-4D97-AF65-F5344CB8AC3E}">
        <p14:creationId xmlns:p14="http://schemas.microsoft.com/office/powerpoint/2010/main" val="81682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" y="188259"/>
            <a:ext cx="11447930" cy="6445623"/>
          </a:xfrm>
        </p:spPr>
      </p:pic>
    </p:spTree>
    <p:extLst>
      <p:ext uri="{BB962C8B-B14F-4D97-AF65-F5344CB8AC3E}">
        <p14:creationId xmlns:p14="http://schemas.microsoft.com/office/powerpoint/2010/main" val="111957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7788" y="-116541"/>
            <a:ext cx="8563083" cy="1400530"/>
          </a:xfrm>
        </p:spPr>
        <p:txBody>
          <a:bodyPr/>
          <a:lstStyle/>
          <a:p>
            <a:pPr algn="ctr"/>
            <a:r>
              <a:rPr lang="ru-RU" sz="3600" dirty="0" smtClean="0"/>
              <a:t>Разработка стратегии развития МСП на период до 2030 года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535" y="1113184"/>
            <a:ext cx="10677618" cy="549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7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www.ridethehill.com/wp-content/uploads/2014/11/5-603810-Green-Grass-On-White-Background.-Matte-Channel..jpg">
            <a:extLst>
              <a:ext uri="{FF2B5EF4-FFF2-40B4-BE49-F238E27FC236}">
                <a16:creationId xmlns:a16="http://schemas.microsoft.com/office/drawing/2014/main" id="{2BCC4720-6488-4140-BE5D-F26DB0BB0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2000"/>
            </a:schemeClr>
          </a:solidFill>
          <a:extLst/>
        </p:spPr>
      </p:pic>
      <p:pic>
        <p:nvPicPr>
          <p:cNvPr id="39" name="Рисунок 38" descr="Облако">
            <a:extLst>
              <a:ext uri="{FF2B5EF4-FFF2-40B4-BE49-F238E27FC236}">
                <a16:creationId xmlns:a16="http://schemas.microsoft.com/office/drawing/2014/main" id="{9FB9AE0C-DF97-4BCD-A513-D1C00DD4E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38862" y="1667111"/>
            <a:ext cx="2457271" cy="2457271"/>
          </a:xfrm>
          <a:prstGeom prst="rect">
            <a:avLst/>
          </a:prstGeom>
        </p:spPr>
      </p:pic>
      <p:pic>
        <p:nvPicPr>
          <p:cNvPr id="28" name="Рисунок 27" descr="Облако">
            <a:extLst>
              <a:ext uri="{FF2B5EF4-FFF2-40B4-BE49-F238E27FC236}">
                <a16:creationId xmlns:a16="http://schemas.microsoft.com/office/drawing/2014/main" id="{0F0E9D43-E8EB-4C78-BD22-10CC372BC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516754" y="239854"/>
            <a:ext cx="2457271" cy="2457271"/>
          </a:xfrm>
          <a:prstGeom prst="rect">
            <a:avLst/>
          </a:prstGeom>
        </p:spPr>
      </p:pic>
      <p:pic>
        <p:nvPicPr>
          <p:cNvPr id="24" name="Рисунок 23" descr="Облако">
            <a:extLst>
              <a:ext uri="{FF2B5EF4-FFF2-40B4-BE49-F238E27FC236}">
                <a16:creationId xmlns:a16="http://schemas.microsoft.com/office/drawing/2014/main" id="{CDF1B399-81F7-47EC-9E04-CF304AB23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061260" y="2129423"/>
            <a:ext cx="2457271" cy="2457271"/>
          </a:xfrm>
          <a:prstGeom prst="rect">
            <a:avLst/>
          </a:prstGeom>
        </p:spPr>
      </p:pic>
      <p:pic>
        <p:nvPicPr>
          <p:cNvPr id="22" name="Рисунок 21" descr="Облако">
            <a:extLst>
              <a:ext uri="{FF2B5EF4-FFF2-40B4-BE49-F238E27FC236}">
                <a16:creationId xmlns:a16="http://schemas.microsoft.com/office/drawing/2014/main" id="{70AEB499-B95A-4228-84FB-0589C66AC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49103" y="1157344"/>
            <a:ext cx="2457271" cy="24572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BF09EF-5EF7-4936-9177-08BB113B77F6}"/>
              </a:ext>
            </a:extLst>
          </p:cNvPr>
          <p:cNvSpPr txBox="1"/>
          <p:nvPr/>
        </p:nvSpPr>
        <p:spPr>
          <a:xfrm>
            <a:off x="4108979" y="284361"/>
            <a:ext cx="327281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dirty="0">
                <a:solidFill>
                  <a:srgbClr val="C00000"/>
                </a:solidFill>
              </a:rPr>
              <a:t>ПРОЕКТЫ НОВЫХ МСП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5F12783-0CCF-4A94-BF50-9E82A300BD9E}"/>
              </a:ext>
            </a:extLst>
          </p:cNvPr>
          <p:cNvCxnSpPr/>
          <p:nvPr/>
        </p:nvCxnSpPr>
        <p:spPr>
          <a:xfrm flipV="1">
            <a:off x="272687" y="744613"/>
            <a:ext cx="11526715" cy="3667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67B497A-7D76-44F1-924C-D4CB9DD01098}"/>
              </a:ext>
            </a:extLst>
          </p:cNvPr>
          <p:cNvSpPr txBox="1"/>
          <p:nvPr/>
        </p:nvSpPr>
        <p:spPr>
          <a:xfrm>
            <a:off x="5378636" y="1344266"/>
            <a:ext cx="657408" cy="1200329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СТО  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20" name="Рисунок 19" descr="Облако">
            <a:extLst>
              <a:ext uri="{FF2B5EF4-FFF2-40B4-BE49-F238E27FC236}">
                <a16:creationId xmlns:a16="http://schemas.microsoft.com/office/drawing/2014/main" id="{86A4AAEE-E91D-4184-8597-C86F82BCA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27480" y="312196"/>
            <a:ext cx="2457271" cy="245727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9A202E8-5163-40FA-A50D-EA386B4E5ABD}"/>
              </a:ext>
            </a:extLst>
          </p:cNvPr>
          <p:cNvSpPr txBox="1"/>
          <p:nvPr/>
        </p:nvSpPr>
        <p:spPr>
          <a:xfrm>
            <a:off x="848744" y="1369225"/>
            <a:ext cx="3654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МСП косметологических услуг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E13B224-DE88-4E49-813F-9ED85725E020}"/>
              </a:ext>
            </a:extLst>
          </p:cNvPr>
          <p:cNvSpPr/>
          <p:nvPr/>
        </p:nvSpPr>
        <p:spPr>
          <a:xfrm>
            <a:off x="1947554" y="2278289"/>
            <a:ext cx="2910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МСП семейного отдыха 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E04A663-7BDF-49CB-81CF-18D5064BDBE7}"/>
              </a:ext>
            </a:extLst>
          </p:cNvPr>
          <p:cNvSpPr/>
          <p:nvPr/>
        </p:nvSpPr>
        <p:spPr>
          <a:xfrm>
            <a:off x="2785573" y="3176594"/>
            <a:ext cx="21207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Гостиница и база</a:t>
            </a:r>
          </a:p>
          <a:p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отдыха </a:t>
            </a:r>
          </a:p>
        </p:txBody>
      </p:sp>
      <p:pic>
        <p:nvPicPr>
          <p:cNvPr id="29" name="Рисунок 28" descr="Облако">
            <a:extLst>
              <a:ext uri="{FF2B5EF4-FFF2-40B4-BE49-F238E27FC236}">
                <a16:creationId xmlns:a16="http://schemas.microsoft.com/office/drawing/2014/main" id="{FEFFB091-494F-4787-B233-183ED2DDC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33269" y="835649"/>
            <a:ext cx="2457271" cy="2457271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2D1A9F7F-8BF8-4A63-8CD7-2141C890CC17}"/>
              </a:ext>
            </a:extLst>
          </p:cNvPr>
          <p:cNvSpPr/>
          <p:nvPr/>
        </p:nvSpPr>
        <p:spPr>
          <a:xfrm>
            <a:off x="6420161" y="18982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Дополнительные дошкольные  </a:t>
            </a:r>
          </a:p>
          <a:p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образовательные услуги</a:t>
            </a:r>
          </a:p>
        </p:txBody>
      </p:sp>
      <p:pic>
        <p:nvPicPr>
          <p:cNvPr id="31" name="Рисунок 30" descr="Облако">
            <a:extLst>
              <a:ext uri="{FF2B5EF4-FFF2-40B4-BE49-F238E27FC236}">
                <a16:creationId xmlns:a16="http://schemas.microsoft.com/office/drawing/2014/main" id="{F560AC13-0D8D-44AE-8C6E-4EBAE8A05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22836" y="2868243"/>
            <a:ext cx="2457271" cy="2457271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2F17BE2A-D97D-4FD2-AF2D-4AC1E1D23DA1}"/>
              </a:ext>
            </a:extLst>
          </p:cNvPr>
          <p:cNvSpPr/>
          <p:nvPr/>
        </p:nvSpPr>
        <p:spPr>
          <a:xfrm>
            <a:off x="1201155" y="398038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Развитие кинотеатра </a:t>
            </a:r>
          </a:p>
          <a:p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и сопутствующих услуг 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3" name="Рисунок 32" descr="Облако">
            <a:extLst>
              <a:ext uri="{FF2B5EF4-FFF2-40B4-BE49-F238E27FC236}">
                <a16:creationId xmlns:a16="http://schemas.microsoft.com/office/drawing/2014/main" id="{A8C5F00F-5EAB-42FA-8B72-CDCB2BCC0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319751" y="2598956"/>
            <a:ext cx="2457271" cy="2457271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A6E23569-BAA5-4C2D-ACE4-5D4D6A924670}"/>
              </a:ext>
            </a:extLst>
          </p:cNvPr>
          <p:cNvSpPr/>
          <p:nvPr/>
        </p:nvSpPr>
        <p:spPr>
          <a:xfrm>
            <a:off x="7079776" y="37041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Тир, стенды и стрелковый клуб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5" name="Рисунок 34" descr="Облако">
            <a:extLst>
              <a:ext uri="{FF2B5EF4-FFF2-40B4-BE49-F238E27FC236}">
                <a16:creationId xmlns:a16="http://schemas.microsoft.com/office/drawing/2014/main" id="{0B72135B-1A84-43B0-A559-EC1BF4CF7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621112" y="1767559"/>
            <a:ext cx="2457271" cy="2457271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C95CA94B-6AD4-4DDE-997F-FCFA08F68143}"/>
              </a:ext>
            </a:extLst>
          </p:cNvPr>
          <p:cNvSpPr/>
          <p:nvPr/>
        </p:nvSpPr>
        <p:spPr>
          <a:xfrm>
            <a:off x="5329475" y="2905878"/>
            <a:ext cx="4186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Создание класса английского языка 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06311475-C9B6-4656-A273-D24BF677F75D}"/>
              </a:ext>
            </a:extLst>
          </p:cNvPr>
          <p:cNvSpPr/>
          <p:nvPr/>
        </p:nvSpPr>
        <p:spPr>
          <a:xfrm>
            <a:off x="9555841" y="2771146"/>
            <a:ext cx="2415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Ритуальные услуги </a:t>
            </a:r>
          </a:p>
        </p:txBody>
      </p:sp>
      <p:sp>
        <p:nvSpPr>
          <p:cNvPr id="43" name="Стрелка: вверх 42">
            <a:extLst>
              <a:ext uri="{FF2B5EF4-FFF2-40B4-BE49-F238E27FC236}">
                <a16:creationId xmlns:a16="http://schemas.microsoft.com/office/drawing/2014/main" id="{B75EDD54-9352-4DFE-9EB4-65327451FF5C}"/>
              </a:ext>
            </a:extLst>
          </p:cNvPr>
          <p:cNvSpPr/>
          <p:nvPr/>
        </p:nvSpPr>
        <p:spPr>
          <a:xfrm>
            <a:off x="5309571" y="4648124"/>
            <a:ext cx="690303" cy="960766"/>
          </a:xfrm>
          <a:prstGeom prst="upArrow">
            <a:avLst/>
          </a:prstGeom>
          <a:solidFill>
            <a:srgbClr val="C00000">
              <a:alpha val="18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C68F2E8-CB68-413D-8757-1DD5D128B0EF}"/>
              </a:ext>
            </a:extLst>
          </p:cNvPr>
          <p:cNvSpPr txBox="1"/>
          <p:nvPr/>
        </p:nvSpPr>
        <p:spPr>
          <a:xfrm rot="16200000">
            <a:off x="5169040" y="497252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Запрос</a:t>
            </a:r>
            <a:r>
              <a:rPr lang="ru-RU" dirty="0"/>
              <a:t> </a:t>
            </a:r>
          </a:p>
        </p:txBody>
      </p:sp>
      <p:sp>
        <p:nvSpPr>
          <p:cNvPr id="45" name="Стрелка: вверх 44">
            <a:extLst>
              <a:ext uri="{FF2B5EF4-FFF2-40B4-BE49-F238E27FC236}">
                <a16:creationId xmlns:a16="http://schemas.microsoft.com/office/drawing/2014/main" id="{B5DEB96D-DC8B-4EC8-A905-6178AB82C29B}"/>
              </a:ext>
            </a:extLst>
          </p:cNvPr>
          <p:cNvSpPr/>
          <p:nvPr/>
        </p:nvSpPr>
        <p:spPr>
          <a:xfrm>
            <a:off x="9649139" y="4716848"/>
            <a:ext cx="690303" cy="960766"/>
          </a:xfrm>
          <a:prstGeom prst="upArrow">
            <a:avLst/>
          </a:prstGeom>
          <a:solidFill>
            <a:srgbClr val="C00000">
              <a:alpha val="18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996CF57-BC24-42A8-BE7D-2C87574F2C5E}"/>
              </a:ext>
            </a:extLst>
          </p:cNvPr>
          <p:cNvSpPr txBox="1"/>
          <p:nvPr/>
        </p:nvSpPr>
        <p:spPr>
          <a:xfrm rot="16200000">
            <a:off x="9508608" y="504125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Запрос</a:t>
            </a:r>
            <a:r>
              <a:rPr lang="ru-RU" dirty="0"/>
              <a:t> </a:t>
            </a:r>
          </a:p>
        </p:txBody>
      </p:sp>
      <p:sp>
        <p:nvSpPr>
          <p:cNvPr id="49" name="Стрелка: вверх 48">
            <a:extLst>
              <a:ext uri="{FF2B5EF4-FFF2-40B4-BE49-F238E27FC236}">
                <a16:creationId xmlns:a16="http://schemas.microsoft.com/office/drawing/2014/main" id="{39232384-1483-4F77-8F28-638A18D152BC}"/>
              </a:ext>
            </a:extLst>
          </p:cNvPr>
          <p:cNvSpPr/>
          <p:nvPr/>
        </p:nvSpPr>
        <p:spPr>
          <a:xfrm>
            <a:off x="7477396" y="4716848"/>
            <a:ext cx="690303" cy="960766"/>
          </a:xfrm>
          <a:prstGeom prst="upArrow">
            <a:avLst/>
          </a:prstGeom>
          <a:solidFill>
            <a:srgbClr val="C00000">
              <a:alpha val="18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EC47633-A589-4267-9F09-48AD95D93B27}"/>
              </a:ext>
            </a:extLst>
          </p:cNvPr>
          <p:cNvSpPr txBox="1"/>
          <p:nvPr/>
        </p:nvSpPr>
        <p:spPr>
          <a:xfrm rot="16200000">
            <a:off x="7336865" y="504125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Запрос</a:t>
            </a:r>
            <a:r>
              <a:rPr lang="ru-RU" dirty="0"/>
              <a:t> </a:t>
            </a:r>
          </a:p>
        </p:txBody>
      </p:sp>
      <p:sp>
        <p:nvSpPr>
          <p:cNvPr id="51" name="Стрелка: вверх 50">
            <a:extLst>
              <a:ext uri="{FF2B5EF4-FFF2-40B4-BE49-F238E27FC236}">
                <a16:creationId xmlns:a16="http://schemas.microsoft.com/office/drawing/2014/main" id="{FFE7EDD8-6CDC-42E6-A6B0-5C5457A8EF94}"/>
              </a:ext>
            </a:extLst>
          </p:cNvPr>
          <p:cNvSpPr/>
          <p:nvPr/>
        </p:nvSpPr>
        <p:spPr>
          <a:xfrm>
            <a:off x="3281752" y="4699315"/>
            <a:ext cx="690303" cy="960766"/>
          </a:xfrm>
          <a:prstGeom prst="upArrow">
            <a:avLst/>
          </a:prstGeom>
          <a:solidFill>
            <a:srgbClr val="C00000">
              <a:alpha val="18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20A6935-AA78-4015-8D9F-5C4629B87634}"/>
              </a:ext>
            </a:extLst>
          </p:cNvPr>
          <p:cNvSpPr txBox="1"/>
          <p:nvPr/>
        </p:nvSpPr>
        <p:spPr>
          <a:xfrm rot="16200000">
            <a:off x="3141221" y="5023717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Запрос</a:t>
            </a:r>
            <a:r>
              <a:rPr lang="ru-RU" dirty="0"/>
              <a:t> </a:t>
            </a:r>
          </a:p>
        </p:txBody>
      </p:sp>
      <p:sp>
        <p:nvSpPr>
          <p:cNvPr id="53" name="Номер слайда 4">
            <a:extLst>
              <a:ext uri="{FF2B5EF4-FFF2-40B4-BE49-F238E27FC236}">
                <a16:creationId xmlns:a16="http://schemas.microsoft.com/office/drawing/2014/main" id="{DD9C557E-F717-4772-8C38-630A23E85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5718" y="6338528"/>
            <a:ext cx="2743200" cy="365125"/>
          </a:xfrm>
        </p:spPr>
        <p:txBody>
          <a:bodyPr/>
          <a:lstStyle/>
          <a:p>
            <a:fld id="{ACCB888F-5DDB-46B3-AB6D-8760CE8177E6}" type="slidenum">
              <a:rPr lang="ru-RU" sz="1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17</a:t>
            </a:fld>
            <a:endParaRPr lang="ru-RU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4546206-7BC7-4BF1-B426-E0F8B8A8501A}"/>
              </a:ext>
            </a:extLst>
          </p:cNvPr>
          <p:cNvSpPr txBox="1"/>
          <p:nvPr/>
        </p:nvSpPr>
        <p:spPr>
          <a:xfrm>
            <a:off x="3348962" y="6191740"/>
            <a:ext cx="268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Заинтересованные лица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EEC2837-61E1-482B-BB3A-981BCB3765D9}"/>
              </a:ext>
            </a:extLst>
          </p:cNvPr>
          <p:cNvSpPr txBox="1"/>
          <p:nvPr/>
        </p:nvSpPr>
        <p:spPr>
          <a:xfrm>
            <a:off x="7652360" y="6213349"/>
            <a:ext cx="268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Заинтересованные лица </a:t>
            </a:r>
          </a:p>
        </p:txBody>
      </p:sp>
      <p:pic>
        <p:nvPicPr>
          <p:cNvPr id="37" name="Рисунок 36" descr="Облако">
            <a:extLst>
              <a:ext uri="{FF2B5EF4-FFF2-40B4-BE49-F238E27FC236}">
                <a16:creationId xmlns:a16="http://schemas.microsoft.com/office/drawing/2014/main" id="{0CE8BE46-764D-4B91-AC0F-059EFF2B5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44851" y="79067"/>
            <a:ext cx="2457271" cy="24572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12D2BD1-7F6D-4140-A5EE-28C01C766A27}"/>
              </a:ext>
            </a:extLst>
          </p:cNvPr>
          <p:cNvSpPr txBox="1"/>
          <p:nvPr/>
        </p:nvSpPr>
        <p:spPr>
          <a:xfrm>
            <a:off x="8579428" y="1060491"/>
            <a:ext cx="5440680" cy="1200329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Производство гидропонных </a:t>
            </a:r>
          </a:p>
          <a:p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зеленых кормов </a:t>
            </a:r>
          </a:p>
          <a:p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666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elletland.ru/uploads/img_about_3_2.jpg">
            <a:extLst>
              <a:ext uri="{FF2B5EF4-FFF2-40B4-BE49-F238E27FC236}">
                <a16:creationId xmlns:a16="http://schemas.microsoft.com/office/drawing/2014/main" id="{63DEE891-413A-442F-8325-F0820EF75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85" y="4322151"/>
            <a:ext cx="1835965" cy="12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40A9A7A-25E4-47BB-AE77-F10F2A5918F4}"/>
              </a:ext>
            </a:extLst>
          </p:cNvPr>
          <p:cNvSpPr/>
          <p:nvPr/>
        </p:nvSpPr>
        <p:spPr>
          <a:xfrm>
            <a:off x="2350176" y="1961901"/>
            <a:ext cx="46486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5080">
              <a:lnSpc>
                <a:spcPct val="100000"/>
              </a:lnSpc>
            </a:pPr>
            <a:r>
              <a:rPr lang="ru-RU" sz="2000" b="1" spc="-5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ПРОИЗВОДСТВО ОРГАНИЧЕСКОГО </a:t>
            </a:r>
            <a:endParaRPr lang="en-US" sz="2000" b="1" spc="-5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25400" marR="5080">
              <a:lnSpc>
                <a:spcPct val="100000"/>
              </a:lnSpc>
            </a:pPr>
            <a:r>
              <a:rPr lang="ru-RU" sz="2000" b="1" spc="-5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УДОБРЕНИЯ «ВЭРВА-БИО»</a:t>
            </a:r>
          </a:p>
        </p:txBody>
      </p:sp>
      <p:pic>
        <p:nvPicPr>
          <p:cNvPr id="7" name="Рисунок 6" descr="Изображение выглядит как комнат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993C24C1-55F4-4984-AC31-C97425D497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12" y="1856587"/>
            <a:ext cx="918513" cy="91851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9A13DEA-5D5A-46BC-BE61-27DCE76630E8}"/>
              </a:ext>
            </a:extLst>
          </p:cNvPr>
          <p:cNvSpPr/>
          <p:nvPr/>
        </p:nvSpPr>
        <p:spPr>
          <a:xfrm>
            <a:off x="1527673" y="251812"/>
            <a:ext cx="975233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solidFill>
                  <a:srgbClr val="C00000"/>
                </a:solidFill>
              </a:rPr>
              <a:t>ПОДДЕРЖИВАЮЩАЯ СТАВКА. ПРОЕКТНЫЕ ИДЕИ </a:t>
            </a:r>
          </a:p>
        </p:txBody>
      </p:sp>
      <p:sp>
        <p:nvSpPr>
          <p:cNvPr id="9" name="Номер слайда 4">
            <a:extLst>
              <a:ext uri="{FF2B5EF4-FFF2-40B4-BE49-F238E27FC236}">
                <a16:creationId xmlns:a16="http://schemas.microsoft.com/office/drawing/2014/main" id="{2799FB12-BF5A-4A81-80F1-C8002541C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9880" y="6331400"/>
            <a:ext cx="2743200" cy="365125"/>
          </a:xfrm>
        </p:spPr>
        <p:txBody>
          <a:bodyPr/>
          <a:lstStyle/>
          <a:p>
            <a:fld id="{ACCB888F-5DDB-46B3-AB6D-8760CE8177E6}" type="slidenum">
              <a:rPr lang="ru-RU" sz="1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18</a:t>
            </a:fld>
            <a:endParaRPr lang="ru-RU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2" name="Picture 4" descr="http://www.diva.ua/uploads/posts/2014-04/1398146734_2013-09-06_ekologicheski_chistue_doma_iz_breven.jpg">
            <a:extLst>
              <a:ext uri="{FF2B5EF4-FFF2-40B4-BE49-F238E27FC236}">
                <a16:creationId xmlns:a16="http://schemas.microsoft.com/office/drawing/2014/main" id="{4EF2F57D-AA5A-498B-81BC-D54C8455F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99" y="3110851"/>
            <a:ext cx="1688251" cy="960193"/>
          </a:xfrm>
          <a:prstGeom prst="rect">
            <a:avLst/>
          </a:prstGeom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yasnodar.ru/wp-content/uploads/Aktiviro.jpg">
            <a:extLst>
              <a:ext uri="{FF2B5EF4-FFF2-40B4-BE49-F238E27FC236}">
                <a16:creationId xmlns:a16="http://schemas.microsoft.com/office/drawing/2014/main" id="{2C7E7452-608F-464F-B37F-D2FCCA782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796" y="3064368"/>
            <a:ext cx="1573311" cy="102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8325A9C-C79A-4AAF-94AC-95696F6C382B}"/>
              </a:ext>
            </a:extLst>
          </p:cNvPr>
          <p:cNvSpPr/>
          <p:nvPr/>
        </p:nvSpPr>
        <p:spPr>
          <a:xfrm>
            <a:off x="2413625" y="3396047"/>
            <a:ext cx="8764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5080">
              <a:lnSpc>
                <a:spcPct val="100000"/>
              </a:lnSpc>
            </a:pPr>
            <a:r>
              <a:rPr lang="ru-RU" sz="2000" b="1" spc="-5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ДЕРЕВЯННОЕ ДОМОСТРОЕНИЕ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07D64FA-2866-42DE-8786-94078C8BC125}"/>
              </a:ext>
            </a:extLst>
          </p:cNvPr>
          <p:cNvSpPr/>
          <p:nvPr/>
        </p:nvSpPr>
        <p:spPr>
          <a:xfrm>
            <a:off x="2350176" y="4838650"/>
            <a:ext cx="8764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5080">
              <a:lnSpc>
                <a:spcPct val="100000"/>
              </a:lnSpc>
            </a:pPr>
            <a:r>
              <a:rPr lang="ru-RU" sz="2000" b="1" spc="-5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ПРОИЗВОДСТВО ПЕЛЛЕТОВ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2479AE3-C18B-4615-A734-51B32CC832DD}"/>
              </a:ext>
            </a:extLst>
          </p:cNvPr>
          <p:cNvSpPr/>
          <p:nvPr/>
        </p:nvSpPr>
        <p:spPr>
          <a:xfrm>
            <a:off x="8089131" y="3166667"/>
            <a:ext cx="9478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5080">
              <a:lnSpc>
                <a:spcPct val="100000"/>
              </a:lnSpc>
            </a:pPr>
            <a:r>
              <a:rPr lang="ru-RU" sz="2000" b="1" spc="-5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МИНИЗАВОД ПО ПРОИЗВОДСТВУ </a:t>
            </a:r>
          </a:p>
          <a:p>
            <a:pPr marL="25400" marR="5080">
              <a:lnSpc>
                <a:spcPct val="100000"/>
              </a:lnSpc>
            </a:pPr>
            <a:r>
              <a:rPr lang="ru-RU" sz="2000" b="1" spc="-5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АКТИВИРОВАННОГО УГЛЯ</a:t>
            </a:r>
          </a:p>
        </p:txBody>
      </p:sp>
      <p:pic>
        <p:nvPicPr>
          <p:cNvPr id="12" name="Рисунок 11" descr="Изображение выглядит как торт, стол, верхний, украшен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CDDAD79-6F2E-49DB-A94C-F9D538680B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796" y="1722448"/>
            <a:ext cx="1654190" cy="1102467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C6B11C2-ADD4-4508-BD73-3659925FABCE}"/>
              </a:ext>
            </a:extLst>
          </p:cNvPr>
          <p:cNvSpPr/>
          <p:nvPr/>
        </p:nvSpPr>
        <p:spPr>
          <a:xfrm>
            <a:off x="8216435" y="2123883"/>
            <a:ext cx="9478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5080">
              <a:lnSpc>
                <a:spcPct val="100000"/>
              </a:lnSpc>
            </a:pPr>
            <a:r>
              <a:rPr lang="ru-RU" sz="2000" b="1" spc="-5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ПЕРЕРАБОТКА ДИКОРОСОВ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4DAC2134-9094-488A-ACF5-101A34A534E1}"/>
              </a:ext>
            </a:extLst>
          </p:cNvPr>
          <p:cNvCxnSpPr/>
          <p:nvPr/>
        </p:nvCxnSpPr>
        <p:spPr>
          <a:xfrm flipV="1">
            <a:off x="272687" y="744613"/>
            <a:ext cx="11526715" cy="3667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3391159-9B52-498C-87DF-9D11A96E69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303" y="4420960"/>
            <a:ext cx="1119759" cy="111975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7F5A2A9-6F25-4293-81D1-C6AA2BBA9BA6}"/>
              </a:ext>
            </a:extLst>
          </p:cNvPr>
          <p:cNvSpPr txBox="1"/>
          <p:nvPr/>
        </p:nvSpPr>
        <p:spPr>
          <a:xfrm>
            <a:off x="8216435" y="4723251"/>
            <a:ext cx="7786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panose="020B0604020202020204" pitchFamily="34" charset="0"/>
              </a:rPr>
              <a:t>РАЗВИТИЕ СЕКТОРА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panose="020B0604020202020204" pitchFamily="34" charset="0"/>
              </a:rPr>
              <a:t>МСП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cs typeface="Helvetica" panose="020B0604020202020204" pitchFamily="34" charset="0"/>
            </a:endParaRPr>
          </a:p>
          <a:p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07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nsight-magazine.ru/files/uploads/cb9ebb3a1f963a94c7826fd7822b11cb.jpg">
            <a:extLst>
              <a:ext uri="{FF2B5EF4-FFF2-40B4-BE49-F238E27FC236}">
                <a16:creationId xmlns:a16="http://schemas.microsoft.com/office/drawing/2014/main" id="{907A6847-05B6-4E97-A3EE-F4EC083A7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440" y="800836"/>
            <a:ext cx="5235156" cy="27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 descr="Изображение выглядит как трав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115A7CEB-E0B6-4466-AB4B-AD3D0EF573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3" y="642683"/>
            <a:ext cx="2912378" cy="291237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ребенок, человек, трава, молодо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F85AA24-2FF7-4D34-858F-697C974FA1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3" y="3688042"/>
            <a:ext cx="6174592" cy="2714025"/>
          </a:xfrm>
          <a:prstGeom prst="rect">
            <a:avLst/>
          </a:prstGeom>
        </p:spPr>
      </p:pic>
      <p:sp>
        <p:nvSpPr>
          <p:cNvPr id="20" name="Овал 19">
            <a:extLst>
              <a:ext uri="{FF2B5EF4-FFF2-40B4-BE49-F238E27FC236}">
                <a16:creationId xmlns:a16="http://schemas.microsoft.com/office/drawing/2014/main" id="{ABCE5710-850C-4CA6-A996-3A3D4A44E5E1}"/>
              </a:ext>
            </a:extLst>
          </p:cNvPr>
          <p:cNvSpPr/>
          <p:nvPr/>
        </p:nvSpPr>
        <p:spPr>
          <a:xfrm>
            <a:off x="5643316" y="759305"/>
            <a:ext cx="6137910" cy="5985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cmpd="dbl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A0EB21C8-0C66-4521-833F-6E2D6C71AFEC}"/>
              </a:ext>
            </a:extLst>
          </p:cNvPr>
          <p:cNvSpPr/>
          <p:nvPr/>
        </p:nvSpPr>
        <p:spPr>
          <a:xfrm>
            <a:off x="6060474" y="1154759"/>
            <a:ext cx="5284422" cy="5198720"/>
          </a:xfrm>
          <a:prstGeom prst="ellipse">
            <a:avLst/>
          </a:prstGeom>
          <a:solidFill>
            <a:srgbClr val="F26229"/>
          </a:solidFill>
          <a:ln w="79375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103EE1A-A7CC-4E35-8C2A-075D3559D0FF}"/>
              </a:ext>
            </a:extLst>
          </p:cNvPr>
          <p:cNvSpPr/>
          <p:nvPr/>
        </p:nvSpPr>
        <p:spPr>
          <a:xfrm>
            <a:off x="6816116" y="1893423"/>
            <a:ext cx="3773138" cy="3721392"/>
          </a:xfrm>
          <a:prstGeom prst="ellipse">
            <a:avLst/>
          </a:prstGeom>
          <a:solidFill>
            <a:schemeClr val="accent6"/>
          </a:solidFill>
          <a:ln w="79375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76B71C-73F4-4AF7-A3CE-B2A91C985960}"/>
              </a:ext>
            </a:extLst>
          </p:cNvPr>
          <p:cNvSpPr txBox="1"/>
          <p:nvPr/>
        </p:nvSpPr>
        <p:spPr>
          <a:xfrm>
            <a:off x="3494665" y="107503"/>
            <a:ext cx="527093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dirty="0">
                <a:solidFill>
                  <a:srgbClr val="C00000"/>
                </a:solidFill>
              </a:rPr>
              <a:t>ОБРАЗ БУДУЩЕГО ЖЕШАРТ 2025 год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75CDD6A6-7062-4C29-A7D6-C8E30547BFBD}"/>
              </a:ext>
            </a:extLst>
          </p:cNvPr>
          <p:cNvCxnSpPr/>
          <p:nvPr/>
        </p:nvCxnSpPr>
        <p:spPr>
          <a:xfrm flipV="1">
            <a:off x="295547" y="607966"/>
            <a:ext cx="11526715" cy="3667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20526168-306C-49B9-B588-B9E89FDCAA3E}"/>
              </a:ext>
            </a:extLst>
          </p:cNvPr>
          <p:cNvSpPr/>
          <p:nvPr/>
        </p:nvSpPr>
        <p:spPr>
          <a:xfrm>
            <a:off x="7799052" y="2860384"/>
            <a:ext cx="1807272" cy="1745905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9375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ЖЕШАРТ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2C7AF6A-00E6-4068-BB0D-B560291F84B7}"/>
              </a:ext>
            </a:extLst>
          </p:cNvPr>
          <p:cNvSpPr/>
          <p:nvPr/>
        </p:nvSpPr>
        <p:spPr>
          <a:xfrm rot="1388337">
            <a:off x="7176666" y="2295953"/>
            <a:ext cx="3052039" cy="2916332"/>
          </a:xfrm>
          <a:prstGeom prst="rect">
            <a:avLst/>
          </a:prstGeom>
        </p:spPr>
        <p:txBody>
          <a:bodyPr>
            <a:prstTxWarp prst="textCircle">
              <a:avLst/>
            </a:prstTxWarp>
            <a:spAutoFit/>
          </a:bodyPr>
          <a:lstStyle/>
          <a:p>
            <a:r>
              <a:rPr lang="en-US" sz="1900" b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</a:t>
            </a:r>
            <a:r>
              <a:rPr lang="ru-RU" sz="19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ПРОМЫШЛЕННО-АГРАРНЫЙ </a:t>
            </a:r>
            <a:r>
              <a:rPr lang="ru-RU" sz="19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ЦЕНТР </a:t>
            </a:r>
            <a:r>
              <a:rPr lang="en-US" sz="19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</a:t>
            </a:r>
            <a:r>
              <a:rPr lang="ru-RU" sz="19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УСТЬ-ВЫМСКОГО РАЙОНА</a:t>
            </a:r>
            <a:r>
              <a:rPr lang="en-US" sz="19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9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РЕСПУБЛИКИ КОМИ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95BAD61-F862-4675-A075-F07E25055BCC}"/>
              </a:ext>
            </a:extLst>
          </p:cNvPr>
          <p:cNvSpPr/>
          <p:nvPr/>
        </p:nvSpPr>
        <p:spPr>
          <a:xfrm rot="2608263">
            <a:off x="6376420" y="1605922"/>
            <a:ext cx="4652530" cy="4570718"/>
          </a:xfrm>
          <a:prstGeom prst="rect">
            <a:avLst/>
          </a:prstGeom>
        </p:spPr>
        <p:txBody>
          <a:bodyPr wrap="square">
            <a:prstTxWarp prst="textCircle">
              <a:avLst/>
            </a:prstTxWarp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РАЗВИТЫЙ СЕКТОР МСП</a:t>
            </a:r>
            <a:endParaRPr lang="ru-RU" sz="25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33FC76C-57D0-41FF-AA5A-A68128A4C3E5}"/>
              </a:ext>
            </a:extLst>
          </p:cNvPr>
          <p:cNvSpPr/>
          <p:nvPr/>
        </p:nvSpPr>
        <p:spPr>
          <a:xfrm>
            <a:off x="6390683" y="1487005"/>
            <a:ext cx="4643177" cy="4517555"/>
          </a:xfrm>
          <a:prstGeom prst="rect">
            <a:avLst/>
          </a:prstGeom>
        </p:spPr>
        <p:txBody>
          <a:bodyPr wrap="square">
            <a:prstTxWarp prst="textArchDown">
              <a:avLst/>
            </a:prstTxWarp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И ВОВЛЕЧЕННОСТЬ</a:t>
            </a:r>
            <a:r>
              <a:rPr lang="en-US" sz="4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4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 ЕГО ДЕЯТЕЛЬНОСТЬ ОСНОВНОЙ МАССЫ НАСЕЛЕНИЯ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53AE987-661C-442B-8298-EC58D034F6CB}"/>
              </a:ext>
            </a:extLst>
          </p:cNvPr>
          <p:cNvSpPr/>
          <p:nvPr/>
        </p:nvSpPr>
        <p:spPr>
          <a:xfrm rot="3222648">
            <a:off x="5947858" y="991044"/>
            <a:ext cx="5528824" cy="5484585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ГОРОД С ХОРОШЕЙ ЭКОЛОГИЕЙ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D7BE373-9838-4840-8C54-1E06F5504D24}"/>
              </a:ext>
            </a:extLst>
          </p:cNvPr>
          <p:cNvSpPr/>
          <p:nvPr/>
        </p:nvSpPr>
        <p:spPr>
          <a:xfrm rot="19980785">
            <a:off x="5796107" y="782660"/>
            <a:ext cx="5832325" cy="5844594"/>
          </a:xfrm>
          <a:prstGeom prst="rect">
            <a:avLst/>
          </a:prstGeom>
        </p:spPr>
        <p:txBody>
          <a:bodyPr wrap="square">
            <a:prstTxWarp prst="textArchDown">
              <a:avLst/>
            </a:prstTxWarp>
            <a:spAutoFit/>
          </a:bodyPr>
          <a:lstStyle/>
          <a:p>
            <a:r>
              <a:rPr lang="ru-RU" b="1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СОВРЕМЕННАЯ ГОРОДСКАЯ СРЕДА</a:t>
            </a:r>
            <a:r>
              <a:rPr lang="en-US" b="1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b="1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И ИНФРАСТРУКТУРА  </a:t>
            </a:r>
          </a:p>
        </p:txBody>
      </p:sp>
      <p:sp>
        <p:nvSpPr>
          <p:cNvPr id="16" name="Номер слайда 4">
            <a:extLst>
              <a:ext uri="{FF2B5EF4-FFF2-40B4-BE49-F238E27FC236}">
                <a16:creationId xmlns:a16="http://schemas.microsoft.com/office/drawing/2014/main" id="{23ACF3D2-D27B-43EE-85B4-A42C1EA59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9880" y="6331400"/>
            <a:ext cx="2743200" cy="365125"/>
          </a:xfrm>
        </p:spPr>
        <p:txBody>
          <a:bodyPr/>
          <a:lstStyle/>
          <a:p>
            <a:fld id="{ACCB888F-5DDB-46B3-AB6D-8760CE8177E6}" type="slidenum">
              <a:rPr lang="ru-RU" sz="1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19</a:t>
            </a:fld>
            <a:endParaRPr lang="ru-RU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41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AC7129C-2272-4BE0-A795-10B5861666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931" y="3446070"/>
            <a:ext cx="1977883" cy="1210507"/>
          </a:xfrm>
          <a:prstGeom prst="rect">
            <a:avLst/>
          </a:prstGeom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651A3CC2-733A-4EFD-B26F-4571B5CC1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96" y="1096372"/>
            <a:ext cx="4722440" cy="2778369"/>
          </a:xfrm>
          <a:prstGeom prst="rect">
            <a:avLst/>
          </a:prstGeom>
          <a:solidFill>
            <a:schemeClr val="bg1"/>
          </a:solidFill>
          <a:effectLst>
            <a:softEdge rad="203200"/>
          </a:effec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1362D2-0052-40D4-B883-7BE757C72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3348" y="6355608"/>
            <a:ext cx="2743200" cy="365125"/>
          </a:xfrm>
        </p:spPr>
        <p:txBody>
          <a:bodyPr/>
          <a:lstStyle/>
          <a:p>
            <a:fld id="{ACCB888F-5DDB-46B3-AB6D-8760CE8177E6}" type="slidenum">
              <a:rPr lang="ru-RU" sz="1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2</a:t>
            </a:fld>
            <a:endParaRPr lang="ru-RU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084EC661-200A-430E-A9F8-2FD322860F03}"/>
              </a:ext>
            </a:extLst>
          </p:cNvPr>
          <p:cNvSpPr/>
          <p:nvPr/>
        </p:nvSpPr>
        <p:spPr>
          <a:xfrm>
            <a:off x="1862742" y="263437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36C8228F-D48A-47D2-BC47-31F58BAF3C79}"/>
              </a:ext>
            </a:extLst>
          </p:cNvPr>
          <p:cNvCxnSpPr>
            <a:cxnSpLocks/>
            <a:stCxn id="46" idx="0"/>
          </p:cNvCxnSpPr>
          <p:nvPr/>
        </p:nvCxnSpPr>
        <p:spPr>
          <a:xfrm flipH="1" flipV="1">
            <a:off x="1453654" y="1900828"/>
            <a:ext cx="431948" cy="733551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0F6C2940-4A29-4849-8E05-CAD9FA73845A}"/>
              </a:ext>
            </a:extLst>
          </p:cNvPr>
          <p:cNvCxnSpPr/>
          <p:nvPr/>
        </p:nvCxnSpPr>
        <p:spPr>
          <a:xfrm>
            <a:off x="1453654" y="1900828"/>
            <a:ext cx="122682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87189498-060E-46A0-88C3-F980BF9565F0}"/>
              </a:ext>
            </a:extLst>
          </p:cNvPr>
          <p:cNvSpPr txBox="1"/>
          <p:nvPr/>
        </p:nvSpPr>
        <p:spPr>
          <a:xfrm>
            <a:off x="1476306" y="1656000"/>
            <a:ext cx="13469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C00000"/>
                </a:solidFill>
              </a:rPr>
              <a:t>пгт. ЖЕШАРТ  </a:t>
            </a: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86BAA710-7BE3-460E-A0C8-06A481E53EF7}"/>
              </a:ext>
            </a:extLst>
          </p:cNvPr>
          <p:cNvSpPr/>
          <p:nvPr/>
        </p:nvSpPr>
        <p:spPr>
          <a:xfrm>
            <a:off x="1239497" y="273640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D09CE637-639A-48CC-9719-D016D2AB47FF}"/>
              </a:ext>
            </a:extLst>
          </p:cNvPr>
          <p:cNvCxnSpPr>
            <a:cxnSpLocks/>
          </p:cNvCxnSpPr>
          <p:nvPr/>
        </p:nvCxnSpPr>
        <p:spPr>
          <a:xfrm flipH="1" flipV="1">
            <a:off x="680278" y="1900828"/>
            <a:ext cx="588671" cy="858368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C407E075-6612-4DC4-A647-9FF37A542095}"/>
              </a:ext>
            </a:extLst>
          </p:cNvPr>
          <p:cNvCxnSpPr/>
          <p:nvPr/>
        </p:nvCxnSpPr>
        <p:spPr>
          <a:xfrm>
            <a:off x="680278" y="1900828"/>
            <a:ext cx="690064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19608EE1-0348-406D-A39A-2CA2840F4F59}"/>
              </a:ext>
            </a:extLst>
          </p:cNvPr>
          <p:cNvSpPr txBox="1"/>
          <p:nvPr/>
        </p:nvSpPr>
        <p:spPr>
          <a:xfrm>
            <a:off x="580667" y="1640319"/>
            <a:ext cx="101957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г. Москва</a:t>
            </a:r>
            <a:r>
              <a:rPr lang="ru-RU" sz="1500" b="1" dirty="0"/>
              <a:t> </a:t>
            </a:r>
          </a:p>
        </p:txBody>
      </p:sp>
      <p:sp>
        <p:nvSpPr>
          <p:cNvPr id="72" name="Стрелка: шеврон 71">
            <a:extLst>
              <a:ext uri="{FF2B5EF4-FFF2-40B4-BE49-F238E27FC236}">
                <a16:creationId xmlns:a16="http://schemas.microsoft.com/office/drawing/2014/main" id="{7BC9293E-FE38-4565-8277-2B831352F248}"/>
              </a:ext>
            </a:extLst>
          </p:cNvPr>
          <p:cNvSpPr/>
          <p:nvPr/>
        </p:nvSpPr>
        <p:spPr>
          <a:xfrm>
            <a:off x="5557734" y="1104963"/>
            <a:ext cx="1481176" cy="479031"/>
          </a:xfrm>
          <a:prstGeom prst="chevron">
            <a:avLst/>
          </a:prstGeom>
          <a:solidFill>
            <a:srgbClr val="00B050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50800" dir="17820000" algn="ctr" rotWithShape="0">
              <a:srgbClr val="7FBEE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62F10B3-DA47-42AD-A885-2372A6513F21}"/>
              </a:ext>
            </a:extLst>
          </p:cNvPr>
          <p:cNvSpPr txBox="1"/>
          <p:nvPr/>
        </p:nvSpPr>
        <p:spPr>
          <a:xfrm>
            <a:off x="5949541" y="1125841"/>
            <a:ext cx="73289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</a:rPr>
              <a:t>1586 </a:t>
            </a:r>
          </a:p>
        </p:txBody>
      </p:sp>
      <p:sp>
        <p:nvSpPr>
          <p:cNvPr id="82" name="Стрелка: шеврон 81">
            <a:extLst>
              <a:ext uri="{FF2B5EF4-FFF2-40B4-BE49-F238E27FC236}">
                <a16:creationId xmlns:a16="http://schemas.microsoft.com/office/drawing/2014/main" id="{62F1347A-6AB1-4BAA-BAE0-14227D961B93}"/>
              </a:ext>
            </a:extLst>
          </p:cNvPr>
          <p:cNvSpPr/>
          <p:nvPr/>
        </p:nvSpPr>
        <p:spPr>
          <a:xfrm>
            <a:off x="7020465" y="1096372"/>
            <a:ext cx="1481176" cy="479031"/>
          </a:xfrm>
          <a:prstGeom prst="chevron">
            <a:avLst/>
          </a:prstGeom>
          <a:solidFill>
            <a:srgbClr val="00B050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50800" dir="17820000" algn="ctr" rotWithShape="0">
              <a:srgbClr val="7BBCE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3" name="Стрелка: шеврон 82">
            <a:extLst>
              <a:ext uri="{FF2B5EF4-FFF2-40B4-BE49-F238E27FC236}">
                <a16:creationId xmlns:a16="http://schemas.microsoft.com/office/drawing/2014/main" id="{14D7288B-B369-4FDF-924C-1E956FAE19AC}"/>
              </a:ext>
            </a:extLst>
          </p:cNvPr>
          <p:cNvSpPr/>
          <p:nvPr/>
        </p:nvSpPr>
        <p:spPr>
          <a:xfrm>
            <a:off x="8464705" y="1087389"/>
            <a:ext cx="1481176" cy="479031"/>
          </a:xfrm>
          <a:prstGeom prst="chevron">
            <a:avLst/>
          </a:prstGeom>
          <a:solidFill>
            <a:srgbClr val="00B050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50800" dir="17820000" algn="ctr" rotWithShape="0">
              <a:srgbClr val="65B0D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4" name="Стрелка: шеврон 83">
            <a:extLst>
              <a:ext uri="{FF2B5EF4-FFF2-40B4-BE49-F238E27FC236}">
                <a16:creationId xmlns:a16="http://schemas.microsoft.com/office/drawing/2014/main" id="{6A7553AD-EE23-4555-8D3E-73A395F13498}"/>
              </a:ext>
            </a:extLst>
          </p:cNvPr>
          <p:cNvSpPr/>
          <p:nvPr/>
        </p:nvSpPr>
        <p:spPr>
          <a:xfrm>
            <a:off x="10353622" y="1092835"/>
            <a:ext cx="1481176" cy="479031"/>
          </a:xfrm>
          <a:prstGeom prst="chevron">
            <a:avLst/>
          </a:prstGeom>
          <a:solidFill>
            <a:srgbClr val="00B050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50800" dir="17820000" algn="ctr" rotWithShape="0">
              <a:srgbClr val="4E9FD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C439219-8999-4CC0-9023-F00214FF5EFD}"/>
              </a:ext>
            </a:extLst>
          </p:cNvPr>
          <p:cNvSpPr txBox="1"/>
          <p:nvPr/>
        </p:nvSpPr>
        <p:spPr>
          <a:xfrm>
            <a:off x="7385361" y="1125841"/>
            <a:ext cx="73289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</a:rPr>
              <a:t>1946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0EA6AC4-3929-4360-A82B-EEC63C813E6A}"/>
              </a:ext>
            </a:extLst>
          </p:cNvPr>
          <p:cNvSpPr txBox="1"/>
          <p:nvPr/>
        </p:nvSpPr>
        <p:spPr>
          <a:xfrm>
            <a:off x="8780439" y="1098989"/>
            <a:ext cx="73289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</a:rPr>
              <a:t>2014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81017BA-98D8-4A02-BD08-EC880AEEF781}"/>
              </a:ext>
            </a:extLst>
          </p:cNvPr>
          <p:cNvSpPr txBox="1"/>
          <p:nvPr/>
        </p:nvSpPr>
        <p:spPr>
          <a:xfrm>
            <a:off x="10755014" y="1132696"/>
            <a:ext cx="67839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</a:rPr>
              <a:t>20</a:t>
            </a:r>
            <a:r>
              <a:rPr lang="en-US" sz="1900" b="1" dirty="0">
                <a:solidFill>
                  <a:schemeClr val="bg1"/>
                </a:solidFill>
              </a:rPr>
              <a:t>21</a:t>
            </a:r>
            <a:endParaRPr lang="ru-RU" sz="1900" b="1" dirty="0">
              <a:solidFill>
                <a:schemeClr val="bg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B76A33D-B5CE-4705-9487-8B88D4DBA7A0}"/>
              </a:ext>
            </a:extLst>
          </p:cNvPr>
          <p:cNvSpPr txBox="1"/>
          <p:nvPr/>
        </p:nvSpPr>
        <p:spPr>
          <a:xfrm>
            <a:off x="5552904" y="1942480"/>
            <a:ext cx="13723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▪</a:t>
            </a:r>
            <a:r>
              <a:rPr lang="ru-RU" sz="13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Год основания </a:t>
            </a:r>
          </a:p>
          <a:p>
            <a:pPr algn="ctr"/>
            <a:r>
              <a:rPr lang="ru-RU" sz="13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д. Жешарт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C0F9DD0-DDC8-4C44-BF69-34605151220A}"/>
              </a:ext>
            </a:extLst>
          </p:cNvPr>
          <p:cNvSpPr txBox="1"/>
          <p:nvPr/>
        </p:nvSpPr>
        <p:spPr>
          <a:xfrm>
            <a:off x="6751000" y="1937784"/>
            <a:ext cx="20201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▪ </a:t>
            </a:r>
            <a:r>
              <a:rPr lang="ru-RU" sz="13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Начало промышленной</a:t>
            </a:r>
          </a:p>
          <a:p>
            <a:pPr algn="ctr"/>
            <a:r>
              <a:rPr lang="ru-RU" sz="13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истории п. Жешарт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A183656-0114-45F6-8198-950329317545}"/>
              </a:ext>
            </a:extLst>
          </p:cNvPr>
          <p:cNvSpPr txBox="1"/>
          <p:nvPr/>
        </p:nvSpPr>
        <p:spPr>
          <a:xfrm>
            <a:off x="8382260" y="1940132"/>
            <a:ext cx="193431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▪ </a:t>
            </a:r>
            <a:r>
              <a:rPr lang="ru-RU" sz="13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Включение </a:t>
            </a:r>
          </a:p>
          <a:p>
            <a:pPr algn="ctr"/>
            <a:r>
              <a:rPr lang="ru-RU" sz="13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в список моногородов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D17480C-E855-4D1A-8478-D4DB7E38E9CE}"/>
              </a:ext>
            </a:extLst>
          </p:cNvPr>
          <p:cNvSpPr txBox="1"/>
          <p:nvPr/>
        </p:nvSpPr>
        <p:spPr>
          <a:xfrm>
            <a:off x="10362563" y="1962705"/>
            <a:ext cx="16562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▪ Уход от </a:t>
            </a:r>
          </a:p>
          <a:p>
            <a:pPr algn="ctr"/>
            <a:r>
              <a:rPr lang="ru-RU" sz="13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монозависимости </a:t>
            </a:r>
          </a:p>
        </p:txBody>
      </p:sp>
      <p:cxnSp>
        <p:nvCxnSpPr>
          <p:cNvPr id="96" name="Прямая соединительная линия 95">
            <a:extLst>
              <a:ext uri="{FF2B5EF4-FFF2-40B4-BE49-F238E27FC236}">
                <a16:creationId xmlns:a16="http://schemas.microsoft.com/office/drawing/2014/main" id="{525DD7DA-7FD8-42C5-BE77-3699E0767096}"/>
              </a:ext>
            </a:extLst>
          </p:cNvPr>
          <p:cNvCxnSpPr>
            <a:cxnSpLocks/>
          </p:cNvCxnSpPr>
          <p:nvPr/>
        </p:nvCxnSpPr>
        <p:spPr>
          <a:xfrm flipV="1">
            <a:off x="6202945" y="1644037"/>
            <a:ext cx="0" cy="28442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CC66BC40-764F-409B-9A02-CD3972EB7F5D}"/>
              </a:ext>
            </a:extLst>
          </p:cNvPr>
          <p:cNvCxnSpPr>
            <a:cxnSpLocks/>
          </p:cNvCxnSpPr>
          <p:nvPr/>
        </p:nvCxnSpPr>
        <p:spPr>
          <a:xfrm flipV="1">
            <a:off x="7745374" y="1639341"/>
            <a:ext cx="0" cy="28442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622FD7F8-5AAB-48D2-BD1E-EA74481D623C}"/>
              </a:ext>
            </a:extLst>
          </p:cNvPr>
          <p:cNvCxnSpPr>
            <a:cxnSpLocks/>
          </p:cNvCxnSpPr>
          <p:nvPr/>
        </p:nvCxnSpPr>
        <p:spPr>
          <a:xfrm flipV="1">
            <a:off x="9146885" y="1639341"/>
            <a:ext cx="0" cy="28442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0A2D5B7F-BA49-4326-A0C2-2AC7DA6AB323}"/>
              </a:ext>
            </a:extLst>
          </p:cNvPr>
          <p:cNvCxnSpPr>
            <a:cxnSpLocks/>
          </p:cNvCxnSpPr>
          <p:nvPr/>
        </p:nvCxnSpPr>
        <p:spPr>
          <a:xfrm flipV="1">
            <a:off x="11190674" y="1658057"/>
            <a:ext cx="0" cy="28442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5E2C6C6-3F04-424D-8221-39F7FB853B69}"/>
              </a:ext>
            </a:extLst>
          </p:cNvPr>
          <p:cNvSpPr/>
          <p:nvPr/>
        </p:nvSpPr>
        <p:spPr>
          <a:xfrm>
            <a:off x="4098115" y="127632"/>
            <a:ext cx="402013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dirty="0">
                <a:solidFill>
                  <a:srgbClr val="C00000"/>
                </a:solidFill>
              </a:rPr>
              <a:t>ЖЕШАРТ НА КАРТЕ РОССИИ 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D1E0B440-6410-45EF-B9BC-D0A3AB795E6B}"/>
              </a:ext>
            </a:extLst>
          </p:cNvPr>
          <p:cNvCxnSpPr>
            <a:cxnSpLocks/>
            <a:stCxn id="83" idx="3"/>
            <a:endCxn id="84" idx="1"/>
          </p:cNvCxnSpPr>
          <p:nvPr/>
        </p:nvCxnSpPr>
        <p:spPr>
          <a:xfrm>
            <a:off x="9945881" y="1326905"/>
            <a:ext cx="647257" cy="544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AF13283A-6A9E-4BEE-AF9A-AB7C0490EB01}"/>
              </a:ext>
            </a:extLst>
          </p:cNvPr>
          <p:cNvSpPr txBox="1"/>
          <p:nvPr/>
        </p:nvSpPr>
        <p:spPr>
          <a:xfrm>
            <a:off x="588945" y="4021540"/>
            <a:ext cx="447494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Монопредприятие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Жешартский фанерный комбинат</a:t>
            </a: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A8710785-2879-46FC-9321-7D6B822309DA}"/>
              </a:ext>
            </a:extLst>
          </p:cNvPr>
          <p:cNvCxnSpPr/>
          <p:nvPr/>
        </p:nvCxnSpPr>
        <p:spPr>
          <a:xfrm flipV="1">
            <a:off x="294546" y="607218"/>
            <a:ext cx="11526715" cy="3667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67CA2466-E229-4D70-B244-3B4B07E93F38}"/>
              </a:ext>
            </a:extLst>
          </p:cNvPr>
          <p:cNvSpPr txBox="1"/>
          <p:nvPr/>
        </p:nvSpPr>
        <p:spPr>
          <a:xfrm>
            <a:off x="374556" y="4649424"/>
            <a:ext cx="715009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Транспортная доступность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▪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1228 км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до Москвы </a:t>
            </a:r>
          </a:p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▪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130 км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асфальтированной дороги </a:t>
            </a:r>
          </a:p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до г. Сыктывкар </a:t>
            </a:r>
          </a:p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▪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 км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до границы Архангельской области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▪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 км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до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ж.д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станции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Межег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Северной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ж.д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3D7C273-8ADC-40F6-A073-68ABBB788F40}"/>
              </a:ext>
            </a:extLst>
          </p:cNvPr>
          <p:cNvSpPr txBox="1"/>
          <p:nvPr/>
        </p:nvSpPr>
        <p:spPr>
          <a:xfrm>
            <a:off x="5748654" y="2556543"/>
            <a:ext cx="61302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Население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– </a:t>
            </a:r>
            <a:r>
              <a:rPr lang="ru-RU" sz="2000" b="1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7500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b="1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человек</a:t>
            </a:r>
          </a:p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Трудоспособное население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– </a:t>
            </a:r>
            <a:r>
              <a:rPr lang="ru-RU" sz="2000" b="1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4010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b="1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человек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из них занятые на монопредприятии – </a:t>
            </a:r>
            <a:r>
              <a:rPr lang="ru-RU" sz="2000" b="1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2019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b="1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человек</a:t>
            </a: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Состояние монопредприятия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– в </a:t>
            </a:r>
            <a:r>
              <a:rPr lang="ru-RU" sz="2000" b="1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2015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b="1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году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предприятие восстановило платежеспособность, 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 настоящее время состояние стабильное</a:t>
            </a: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Валовый городской продукт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– </a:t>
            </a:r>
            <a:r>
              <a:rPr lang="ru-RU" sz="2000" b="1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  <a:r>
              <a:rPr lang="ru-RU" b="1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млрд руб.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(80 % продукция монопредприятия)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936F73-BE14-4E90-89AB-8A8B898C7C22}"/>
              </a:ext>
            </a:extLst>
          </p:cNvPr>
          <p:cNvSpPr/>
          <p:nvPr/>
        </p:nvSpPr>
        <p:spPr>
          <a:xfrm>
            <a:off x="5756932" y="3598440"/>
            <a:ext cx="38347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Уровень безработицы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– </a:t>
            </a:r>
            <a:r>
              <a:rPr lang="ru-RU" sz="2000" b="1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0,91</a:t>
            </a:r>
            <a:r>
              <a:rPr lang="ru-RU" b="1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%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93C79F1-9701-44DB-A10C-ED782CD88DE2}"/>
              </a:ext>
            </a:extLst>
          </p:cNvPr>
          <p:cNvSpPr/>
          <p:nvPr/>
        </p:nvSpPr>
        <p:spPr>
          <a:xfrm>
            <a:off x="5780548" y="557195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Собственные доходы бюджета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– </a:t>
            </a:r>
            <a:r>
              <a:rPr lang="ru-RU" sz="2000" b="1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17</a:t>
            </a:r>
            <a:r>
              <a:rPr lang="ru-RU" b="1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млн. рублей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при потребности – не менее 40 млн рублей.</a:t>
            </a:r>
          </a:p>
        </p:txBody>
      </p:sp>
    </p:spTree>
    <p:extLst>
      <p:ext uri="{BB962C8B-B14F-4D97-AF65-F5344CB8AC3E}">
        <p14:creationId xmlns:p14="http://schemas.microsoft.com/office/powerpoint/2010/main" val="57272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5655874"/>
            <a:ext cx="11353800" cy="124940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8200" y="4283383"/>
            <a:ext cx="11353800" cy="1298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005964"/>
            <a:ext cx="11353800" cy="120384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8200" y="2037067"/>
            <a:ext cx="11353800" cy="92333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068170"/>
            <a:ext cx="113538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424" y="50195"/>
            <a:ext cx="10515600" cy="1325563"/>
          </a:xfrm>
        </p:spPr>
        <p:txBody>
          <a:bodyPr/>
          <a:lstStyle/>
          <a:p>
            <a:r>
              <a:rPr lang="ru-RU" b="1" dirty="0" smtClean="0"/>
              <a:t>                              КОНТАКТЫ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96788" y="1068170"/>
            <a:ext cx="9466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black"/>
                </a:solidFill>
                <a:latin typeface="Calibri" panose="020F0502020204030204"/>
              </a:rPr>
              <a:t>И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.о. руководителя администрации МР «Усть-Вымский» –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Плетцер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Галина Яковлевна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(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(82134)28-202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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ust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vym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mail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6788" y="2037067"/>
            <a:ext cx="10587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black"/>
                </a:solidFill>
                <a:latin typeface="Calibri" panose="020F0502020204030204"/>
              </a:rPr>
              <a:t>Р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уководителя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Администрации ГП «Жешарт» –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Штраух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Юрий Давыдович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(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(82134)46-630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lvl="0"/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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600" u="sng" dirty="0" smtClean="0">
                <a:solidFill>
                  <a:srgbClr val="002060"/>
                </a:solidFill>
                <a:hlinkClick r:id="rId2"/>
              </a:rPr>
              <a:t>gpzheshart@yandex.ru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6788" y="3009475"/>
            <a:ext cx="9466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Заместитель руководителя по финансово-экономической и налоговой политике администрации МР «Усть-Вымский» – Карпова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Анжелла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Джемалиевна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(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(82134)28-205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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karpovaadm@ustvym.ru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6788" y="4381968"/>
            <a:ext cx="10157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Начальник управления экономического развития администрации МР «Усть-Вымский» – Малафеев Александр Николаевич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(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(82134)28-231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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malafeev_65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mail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6788" y="5710120"/>
            <a:ext cx="10157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Начальник управления территориального развития администрации МР «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Усть-Вымсикй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 - Бабич Вячеслав Иванович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(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(82134)28-238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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ust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vym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mail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B9B4D-8BB8-4EAD-A2FE-F41D488E77D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0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2" grpId="0" animBg="1"/>
      <p:bldP spid="11" grpId="0" animBg="1"/>
      <p:bldP spid="10" grpId="0" animBg="1"/>
      <p:bldP spid="2" grpId="0"/>
      <p:bldP spid="4" grpId="0"/>
      <p:bldP spid="5" grpId="0"/>
      <p:bldP spid="6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7898DA-7DFE-4068-86CD-02D22F707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267" y="0"/>
            <a:ext cx="5281613" cy="1450949"/>
          </a:xfrm>
          <a:prstGeom prst="rect">
            <a:avLst/>
          </a:prstGeom>
          <a:effectLst>
            <a:softEdge rad="317500"/>
          </a:effectLst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5A9F141-1FE9-404D-B3A5-486464B8D616}"/>
              </a:ext>
            </a:extLst>
          </p:cNvPr>
          <p:cNvCxnSpPr/>
          <p:nvPr/>
        </p:nvCxnSpPr>
        <p:spPr>
          <a:xfrm flipV="1">
            <a:off x="325316" y="4047157"/>
            <a:ext cx="11526715" cy="3667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252404C-AE48-4009-AA5B-6893238A7B4A}"/>
              </a:ext>
            </a:extLst>
          </p:cNvPr>
          <p:cNvSpPr/>
          <p:nvPr/>
        </p:nvSpPr>
        <p:spPr>
          <a:xfrm>
            <a:off x="2369268" y="2736854"/>
            <a:ext cx="84788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222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951A1D"/>
                </a:solidFill>
              </a:rPr>
              <a:t>СПАСИБО ЗА ВНИМАНИЕ</a:t>
            </a:r>
            <a:endParaRPr lang="ru-RU" sz="6000" b="1" cap="none" spc="0" dirty="0">
              <a:ln w="22225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951A1D"/>
              </a:solidFill>
              <a:effectLst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59FFE21-F84D-40A7-804E-1858A235EA4B}"/>
              </a:ext>
            </a:extLst>
          </p:cNvPr>
          <p:cNvSpPr/>
          <p:nvPr/>
        </p:nvSpPr>
        <p:spPr>
          <a:xfrm>
            <a:off x="1491321" y="287380"/>
            <a:ext cx="314522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cap="none" spc="0" dirty="0">
                <a:ln w="222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951A1D"/>
                </a:solidFill>
                <a:effectLst/>
              </a:rPr>
              <a:t>ЖЕШАРТ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6A8B1FB-00DA-4F8F-B552-8520BF6F3BCF}"/>
              </a:ext>
            </a:extLst>
          </p:cNvPr>
          <p:cNvSpPr/>
          <p:nvPr/>
        </p:nvSpPr>
        <p:spPr>
          <a:xfrm>
            <a:off x="0" y="577906"/>
            <a:ext cx="6127862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dirty="0">
                <a:ln w="6350" cmpd="dbl">
                  <a:solidFill>
                    <a:schemeClr val="bg1"/>
                  </a:solidFill>
                  <a:prstDash val="solid"/>
                </a:ln>
                <a:solidFill>
                  <a:srgbClr val="951A1D"/>
                </a:solidFill>
              </a:rPr>
              <a:t>Республика Коми</a:t>
            </a:r>
            <a:endParaRPr lang="ru-RU" sz="2500" b="1" cap="none" spc="0" dirty="0">
              <a:ln w="6350" cmpd="dbl">
                <a:solidFill>
                  <a:schemeClr val="bg1"/>
                </a:solidFill>
                <a:prstDash val="solid"/>
              </a:ln>
              <a:solidFill>
                <a:srgbClr val="951A1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853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Диаграмма 59">
            <a:extLst>
              <a:ext uri="{FF2B5EF4-FFF2-40B4-BE49-F238E27FC236}">
                <a16:creationId xmlns:a16="http://schemas.microsoft.com/office/drawing/2014/main" id="{BA4FE704-DAE3-4CAF-938A-D0ABD767B1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5414405"/>
              </p:ext>
            </p:extLst>
          </p:nvPr>
        </p:nvGraphicFramePr>
        <p:xfrm>
          <a:off x="-178746" y="1290868"/>
          <a:ext cx="3441340" cy="3705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" name="Рисунок 60" descr="Мужчина">
            <a:extLst>
              <a:ext uri="{FF2B5EF4-FFF2-40B4-BE49-F238E27FC236}">
                <a16:creationId xmlns:a16="http://schemas.microsoft.com/office/drawing/2014/main" id="{5646256B-C433-4801-B1B0-871AEE5474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136372" y="827144"/>
            <a:ext cx="663737" cy="663737"/>
          </a:xfrm>
          <a:prstGeom prst="rect">
            <a:avLst/>
          </a:prstGeom>
        </p:spPr>
      </p:pic>
      <p:pic>
        <p:nvPicPr>
          <p:cNvPr id="62" name="Рисунок 61" descr="Женщина">
            <a:extLst>
              <a:ext uri="{FF2B5EF4-FFF2-40B4-BE49-F238E27FC236}">
                <a16:creationId xmlns:a16="http://schemas.microsoft.com/office/drawing/2014/main" id="{D7818A1F-F121-45F9-8C2D-BEE59F5B44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944344" y="817924"/>
            <a:ext cx="672957" cy="672957"/>
          </a:xfrm>
          <a:prstGeom prst="rect">
            <a:avLst/>
          </a:prstGeom>
        </p:spPr>
      </p:pic>
      <p:graphicFrame>
        <p:nvGraphicFramePr>
          <p:cNvPr id="63" name="Диаграмма 62">
            <a:extLst>
              <a:ext uri="{FF2B5EF4-FFF2-40B4-BE49-F238E27FC236}">
                <a16:creationId xmlns:a16="http://schemas.microsoft.com/office/drawing/2014/main" id="{145432B1-FA7E-46F6-A9C8-A3B95BE084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4066879"/>
              </p:ext>
            </p:extLst>
          </p:nvPr>
        </p:nvGraphicFramePr>
        <p:xfrm>
          <a:off x="3676121" y="1290868"/>
          <a:ext cx="3499190" cy="3705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59DD634C-51C6-4D43-9FD1-CD862ECE14E4}"/>
              </a:ext>
            </a:extLst>
          </p:cNvPr>
          <p:cNvSpPr txBox="1"/>
          <p:nvPr/>
        </p:nvSpPr>
        <p:spPr>
          <a:xfrm>
            <a:off x="3172178" y="4359188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0-4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36A7E26-E325-4B49-9CB4-6B436015446E}"/>
              </a:ext>
            </a:extLst>
          </p:cNvPr>
          <p:cNvSpPr txBox="1"/>
          <p:nvPr/>
        </p:nvSpPr>
        <p:spPr>
          <a:xfrm>
            <a:off x="3172178" y="4144042"/>
            <a:ext cx="489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5-9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7E8D1F7-9938-4E4E-AADC-8E59A46D2BFA}"/>
              </a:ext>
            </a:extLst>
          </p:cNvPr>
          <p:cNvSpPr txBox="1"/>
          <p:nvPr/>
        </p:nvSpPr>
        <p:spPr>
          <a:xfrm>
            <a:off x="3055158" y="395072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10-14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9AC5CD8-3ECF-4855-880D-4992B34204D2}"/>
              </a:ext>
            </a:extLst>
          </p:cNvPr>
          <p:cNvSpPr txBox="1"/>
          <p:nvPr/>
        </p:nvSpPr>
        <p:spPr>
          <a:xfrm>
            <a:off x="3060551" y="373557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15-19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5B3A26B-79AF-4CF5-94EA-BC1CD1DBCB17}"/>
              </a:ext>
            </a:extLst>
          </p:cNvPr>
          <p:cNvSpPr txBox="1"/>
          <p:nvPr/>
        </p:nvSpPr>
        <p:spPr>
          <a:xfrm>
            <a:off x="3067915" y="3531346"/>
            <a:ext cx="78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20-24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CE62112-12D5-4C40-8B05-3272F09FFDEB}"/>
              </a:ext>
            </a:extLst>
          </p:cNvPr>
          <p:cNvSpPr txBox="1"/>
          <p:nvPr/>
        </p:nvSpPr>
        <p:spPr>
          <a:xfrm>
            <a:off x="3067915" y="332711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25-29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1EFFDE0-081F-4832-A571-6561C3D3BE11}"/>
              </a:ext>
            </a:extLst>
          </p:cNvPr>
          <p:cNvSpPr txBox="1"/>
          <p:nvPr/>
        </p:nvSpPr>
        <p:spPr>
          <a:xfrm>
            <a:off x="3067915" y="311007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30-34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4A33588-F76D-4959-8AAA-9485B26F508E}"/>
              </a:ext>
            </a:extLst>
          </p:cNvPr>
          <p:cNvSpPr txBox="1"/>
          <p:nvPr/>
        </p:nvSpPr>
        <p:spPr>
          <a:xfrm>
            <a:off x="3058376" y="2894228"/>
            <a:ext cx="758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35-39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C08A066-CFFB-49CD-9492-B549D407A69A}"/>
              </a:ext>
            </a:extLst>
          </p:cNvPr>
          <p:cNvSpPr txBox="1"/>
          <p:nvPr/>
        </p:nvSpPr>
        <p:spPr>
          <a:xfrm>
            <a:off x="3055158" y="269485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40-44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3D7F631-D92C-434E-803E-A0822381FED0}"/>
              </a:ext>
            </a:extLst>
          </p:cNvPr>
          <p:cNvSpPr txBox="1"/>
          <p:nvPr/>
        </p:nvSpPr>
        <p:spPr>
          <a:xfrm>
            <a:off x="3055157" y="247970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45-49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14F3977-1486-4FA7-95B1-11A4A46C5613}"/>
              </a:ext>
            </a:extLst>
          </p:cNvPr>
          <p:cNvSpPr txBox="1"/>
          <p:nvPr/>
        </p:nvSpPr>
        <p:spPr>
          <a:xfrm>
            <a:off x="3055156" y="2277477"/>
            <a:ext cx="78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50-54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4165808-20E5-4E75-AE69-8E742E5595EE}"/>
              </a:ext>
            </a:extLst>
          </p:cNvPr>
          <p:cNvSpPr txBox="1"/>
          <p:nvPr/>
        </p:nvSpPr>
        <p:spPr>
          <a:xfrm>
            <a:off x="3055155" y="2062331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55-59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FC2D465-662C-4B81-8041-B7CA40F9C1E5}"/>
              </a:ext>
            </a:extLst>
          </p:cNvPr>
          <p:cNvSpPr txBox="1"/>
          <p:nvPr/>
        </p:nvSpPr>
        <p:spPr>
          <a:xfrm>
            <a:off x="3049460" y="185193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60-64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81E19D5-1090-4D2F-A296-1DFA004F4A64}"/>
              </a:ext>
            </a:extLst>
          </p:cNvPr>
          <p:cNvSpPr txBox="1"/>
          <p:nvPr/>
        </p:nvSpPr>
        <p:spPr>
          <a:xfrm>
            <a:off x="3055155" y="1647707"/>
            <a:ext cx="73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65-69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07C39ED-12D0-4152-A7AD-D042EE2A451D}"/>
              </a:ext>
            </a:extLst>
          </p:cNvPr>
          <p:cNvSpPr txBox="1"/>
          <p:nvPr/>
        </p:nvSpPr>
        <p:spPr>
          <a:xfrm>
            <a:off x="3144036" y="1441463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70+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FD0E54B-E78B-4B1B-AF9D-B45365A99B78}"/>
              </a:ext>
            </a:extLst>
          </p:cNvPr>
          <p:cNvSpPr txBox="1"/>
          <p:nvPr/>
        </p:nvSpPr>
        <p:spPr>
          <a:xfrm>
            <a:off x="444218" y="435918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271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5EEA9E3-1629-460A-8CB2-34D065DDB926}"/>
              </a:ext>
            </a:extLst>
          </p:cNvPr>
          <p:cNvSpPr txBox="1"/>
          <p:nvPr/>
        </p:nvSpPr>
        <p:spPr>
          <a:xfrm>
            <a:off x="117846" y="413539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303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87304B1-5012-469B-8A3A-AB935238D75A}"/>
              </a:ext>
            </a:extLst>
          </p:cNvPr>
          <p:cNvSpPr txBox="1"/>
          <p:nvPr/>
        </p:nvSpPr>
        <p:spPr>
          <a:xfrm>
            <a:off x="851197" y="392024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215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E0150C6-C67E-4250-B7B3-870F72C4FE84}"/>
              </a:ext>
            </a:extLst>
          </p:cNvPr>
          <p:cNvSpPr txBox="1"/>
          <p:nvPr/>
        </p:nvSpPr>
        <p:spPr>
          <a:xfrm>
            <a:off x="1454400" y="374010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145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53A3F5C-3C1C-46A8-B364-958A3D8BF3D0}"/>
              </a:ext>
            </a:extLst>
          </p:cNvPr>
          <p:cNvSpPr txBox="1"/>
          <p:nvPr/>
        </p:nvSpPr>
        <p:spPr>
          <a:xfrm>
            <a:off x="1729615" y="351130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106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81C9AA7-867C-4EA7-A624-A058F91CB10D}"/>
              </a:ext>
            </a:extLst>
          </p:cNvPr>
          <p:cNvSpPr txBox="1"/>
          <p:nvPr/>
        </p:nvSpPr>
        <p:spPr>
          <a:xfrm>
            <a:off x="1048226" y="331036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194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8A61B5E-06D2-4F02-B242-BB86F8731346}"/>
              </a:ext>
            </a:extLst>
          </p:cNvPr>
          <p:cNvSpPr txBox="1"/>
          <p:nvPr/>
        </p:nvSpPr>
        <p:spPr>
          <a:xfrm>
            <a:off x="237287" y="311007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291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A9E703A-03C9-4FF8-BAB9-5C61A314F147}"/>
              </a:ext>
            </a:extLst>
          </p:cNvPr>
          <p:cNvSpPr txBox="1"/>
          <p:nvPr/>
        </p:nvSpPr>
        <p:spPr>
          <a:xfrm>
            <a:off x="237287" y="289422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293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514B3A9-123D-4B42-BA19-A14266647D66}"/>
              </a:ext>
            </a:extLst>
          </p:cNvPr>
          <p:cNvSpPr txBox="1"/>
          <p:nvPr/>
        </p:nvSpPr>
        <p:spPr>
          <a:xfrm>
            <a:off x="702776" y="266804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242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046704C-3E00-48A7-A78E-83613C7CCB83}"/>
              </a:ext>
            </a:extLst>
          </p:cNvPr>
          <p:cNvSpPr txBox="1"/>
          <p:nvPr/>
        </p:nvSpPr>
        <p:spPr>
          <a:xfrm>
            <a:off x="810726" y="247970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228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21614FC-9C4E-4584-B1E1-32B422C9888F}"/>
              </a:ext>
            </a:extLst>
          </p:cNvPr>
          <p:cNvSpPr txBox="1"/>
          <p:nvPr/>
        </p:nvSpPr>
        <p:spPr>
          <a:xfrm>
            <a:off x="634618" y="225719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249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E7AC83B-2684-4F05-83BB-008E17521DE2}"/>
              </a:ext>
            </a:extLst>
          </p:cNvPr>
          <p:cNvSpPr txBox="1"/>
          <p:nvPr/>
        </p:nvSpPr>
        <p:spPr>
          <a:xfrm>
            <a:off x="374494" y="203092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280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B5E9668-6918-4B5E-8B98-6B49C8160DD5}"/>
              </a:ext>
            </a:extLst>
          </p:cNvPr>
          <p:cNvSpPr txBox="1"/>
          <p:nvPr/>
        </p:nvSpPr>
        <p:spPr>
          <a:xfrm>
            <a:off x="563035" y="182738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256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7B8DB27-01DA-4C4F-9FB2-9CA4D7DC2EB0}"/>
              </a:ext>
            </a:extLst>
          </p:cNvPr>
          <p:cNvSpPr txBox="1"/>
          <p:nvPr/>
        </p:nvSpPr>
        <p:spPr>
          <a:xfrm>
            <a:off x="1346450" y="164161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158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1BB442-20D8-4D57-BCFC-4DE1CD6BEDAB}"/>
              </a:ext>
            </a:extLst>
          </p:cNvPr>
          <p:cNvSpPr txBox="1"/>
          <p:nvPr/>
        </p:nvSpPr>
        <p:spPr>
          <a:xfrm>
            <a:off x="1243567" y="141101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171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7834323-8461-4D14-B503-4A1B924F7B5E}"/>
              </a:ext>
            </a:extLst>
          </p:cNvPr>
          <p:cNvSpPr txBox="1"/>
          <p:nvPr/>
        </p:nvSpPr>
        <p:spPr>
          <a:xfrm>
            <a:off x="5454830" y="435918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257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3F92580-429B-4266-A4EE-2C0016D875CB}"/>
              </a:ext>
            </a:extLst>
          </p:cNvPr>
          <p:cNvSpPr txBox="1"/>
          <p:nvPr/>
        </p:nvSpPr>
        <p:spPr>
          <a:xfrm>
            <a:off x="5396320" y="414404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248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AA7CA95-AAD9-4C03-90FD-B746EEA6D9BA}"/>
              </a:ext>
            </a:extLst>
          </p:cNvPr>
          <p:cNvSpPr txBox="1"/>
          <p:nvPr/>
        </p:nvSpPr>
        <p:spPr>
          <a:xfrm>
            <a:off x="5317926" y="395072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243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7DC4A9A-3C99-4030-AFD5-14B53EACE68B}"/>
              </a:ext>
            </a:extLst>
          </p:cNvPr>
          <p:cNvSpPr txBox="1"/>
          <p:nvPr/>
        </p:nvSpPr>
        <p:spPr>
          <a:xfrm>
            <a:off x="4710334" y="371601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145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489B0BC-4EA9-48EE-8316-6AEA22C07D56}"/>
              </a:ext>
            </a:extLst>
          </p:cNvPr>
          <p:cNvSpPr txBox="1"/>
          <p:nvPr/>
        </p:nvSpPr>
        <p:spPr>
          <a:xfrm>
            <a:off x="4478406" y="351130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110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8A7A601-D8F2-4A59-8E81-18F83F9DB95E}"/>
              </a:ext>
            </a:extLst>
          </p:cNvPr>
          <p:cNvSpPr txBox="1"/>
          <p:nvPr/>
        </p:nvSpPr>
        <p:spPr>
          <a:xfrm>
            <a:off x="4612795" y="331504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133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CBC33EE-6428-4AFD-82BF-0ACB34869710}"/>
              </a:ext>
            </a:extLst>
          </p:cNvPr>
          <p:cNvSpPr txBox="1"/>
          <p:nvPr/>
        </p:nvSpPr>
        <p:spPr>
          <a:xfrm>
            <a:off x="5585788" y="311506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281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118DEA1-6306-4EE2-8C86-1D2BD5A3F7A3}"/>
              </a:ext>
            </a:extLst>
          </p:cNvPr>
          <p:cNvSpPr txBox="1"/>
          <p:nvPr/>
        </p:nvSpPr>
        <p:spPr>
          <a:xfrm>
            <a:off x="5688196" y="288503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300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F1C2BFA-6887-4E73-9F6C-BE83B6EBDCED}"/>
              </a:ext>
            </a:extLst>
          </p:cNvPr>
          <p:cNvSpPr txBox="1"/>
          <p:nvPr/>
        </p:nvSpPr>
        <p:spPr>
          <a:xfrm>
            <a:off x="5492080" y="267282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269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12899FC-4187-43B7-B5D0-9D7F36020AA8}"/>
              </a:ext>
            </a:extLst>
          </p:cNvPr>
          <p:cNvSpPr txBox="1"/>
          <p:nvPr/>
        </p:nvSpPr>
        <p:spPr>
          <a:xfrm>
            <a:off x="5420334" y="245349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256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91B089C-7BF5-442D-905B-D0D8B78C2C0C}"/>
              </a:ext>
            </a:extLst>
          </p:cNvPr>
          <p:cNvSpPr txBox="1"/>
          <p:nvPr/>
        </p:nvSpPr>
        <p:spPr>
          <a:xfrm>
            <a:off x="5722692" y="225719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300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BDDD32D-E3F4-43B7-8FC4-1679F013EF1D}"/>
              </a:ext>
            </a:extLst>
          </p:cNvPr>
          <p:cNvSpPr txBox="1"/>
          <p:nvPr/>
        </p:nvSpPr>
        <p:spPr>
          <a:xfrm>
            <a:off x="6486211" y="206083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421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252FEB3-8A7F-4D0A-B125-9A3CE1C9C5A5}"/>
              </a:ext>
            </a:extLst>
          </p:cNvPr>
          <p:cNvSpPr txBox="1"/>
          <p:nvPr/>
        </p:nvSpPr>
        <p:spPr>
          <a:xfrm>
            <a:off x="6296026" y="182738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394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A9597-46B8-4499-8479-EAE89736D5DF}"/>
              </a:ext>
            </a:extLst>
          </p:cNvPr>
          <p:cNvSpPr txBox="1"/>
          <p:nvPr/>
        </p:nvSpPr>
        <p:spPr>
          <a:xfrm>
            <a:off x="6763574" y="141754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464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9E7AA47-4D8E-4D21-83F4-FBBCAADB7F28}"/>
              </a:ext>
            </a:extLst>
          </p:cNvPr>
          <p:cNvSpPr txBox="1"/>
          <p:nvPr/>
        </p:nvSpPr>
        <p:spPr>
          <a:xfrm>
            <a:off x="5532507" y="161786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277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93B1E99-D1DA-4279-9469-E13EAC1534A6}"/>
              </a:ext>
            </a:extLst>
          </p:cNvPr>
          <p:cNvSpPr txBox="1"/>
          <p:nvPr/>
        </p:nvSpPr>
        <p:spPr>
          <a:xfrm>
            <a:off x="1583950" y="100140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3402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ACEE9C1-2865-41A3-97DD-79B00250F756}"/>
              </a:ext>
            </a:extLst>
          </p:cNvPr>
          <p:cNvSpPr txBox="1"/>
          <p:nvPr/>
        </p:nvSpPr>
        <p:spPr>
          <a:xfrm>
            <a:off x="4498767" y="100140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4098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687F68A4-7F87-4482-8209-48E4E4109204}"/>
              </a:ext>
            </a:extLst>
          </p:cNvPr>
          <p:cNvSpPr txBox="1"/>
          <p:nvPr/>
        </p:nvSpPr>
        <p:spPr>
          <a:xfrm>
            <a:off x="1051924" y="4959910"/>
            <a:ext cx="294753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chemeClr val="accent2">
                    <a:lumMod val="75000"/>
                  </a:schemeClr>
                </a:solidFill>
              </a:rPr>
              <a:t>28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% от населения района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D3324729-A438-4282-B050-B60C8818E60A}"/>
              </a:ext>
            </a:extLst>
          </p:cNvPr>
          <p:cNvSpPr txBox="1"/>
          <p:nvPr/>
        </p:nvSpPr>
        <p:spPr>
          <a:xfrm>
            <a:off x="1056845" y="5346878"/>
            <a:ext cx="376353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chemeClr val="accent2">
                    <a:lumMod val="75000"/>
                  </a:schemeClr>
                </a:solidFill>
              </a:rPr>
              <a:t>53,4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% трудоспособное население 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93F90223-34E9-43B9-93AF-976E44608013}"/>
              </a:ext>
            </a:extLst>
          </p:cNvPr>
          <p:cNvSpPr txBox="1"/>
          <p:nvPr/>
        </p:nvSpPr>
        <p:spPr>
          <a:xfrm>
            <a:off x="1051924" y="5742543"/>
            <a:ext cx="326704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chemeClr val="accent2">
                    <a:lumMod val="75000"/>
                  </a:schemeClr>
                </a:solidFill>
              </a:rPr>
              <a:t>31,6</a:t>
            </a:r>
            <a:r>
              <a:rPr lang="ru-RU" sz="2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% молодежь (снижается)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B2B0D5E-F7D0-4D06-A477-5CDB0FFEF842}"/>
              </a:ext>
            </a:extLst>
          </p:cNvPr>
          <p:cNvSpPr txBox="1"/>
          <p:nvPr/>
        </p:nvSpPr>
        <p:spPr>
          <a:xfrm>
            <a:off x="1051924" y="6145026"/>
            <a:ext cx="264444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chemeClr val="accent2">
                    <a:lumMod val="75000"/>
                  </a:schemeClr>
                </a:solidFill>
              </a:rPr>
              <a:t>38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лет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средний возраст 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81EEBED-0577-4384-8F4B-40FA5BF0C082}"/>
              </a:ext>
            </a:extLst>
          </p:cNvPr>
          <p:cNvSpPr txBox="1"/>
          <p:nvPr/>
        </p:nvSpPr>
        <p:spPr>
          <a:xfrm>
            <a:off x="4061190" y="213379"/>
            <a:ext cx="376301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dirty="0">
                <a:solidFill>
                  <a:srgbClr val="C00000"/>
                </a:solidFill>
              </a:rPr>
              <a:t>ЧЕЛОВЕЧЕСКИЙ КАПИТАЛ</a:t>
            </a:r>
          </a:p>
        </p:txBody>
      </p:sp>
      <p:cxnSp>
        <p:nvCxnSpPr>
          <p:cNvPr id="117" name="Прямая соединительная линия 116">
            <a:extLst>
              <a:ext uri="{FF2B5EF4-FFF2-40B4-BE49-F238E27FC236}">
                <a16:creationId xmlns:a16="http://schemas.microsoft.com/office/drawing/2014/main" id="{5DAC7497-CAEF-4897-BB33-2FC037F53858}"/>
              </a:ext>
            </a:extLst>
          </p:cNvPr>
          <p:cNvCxnSpPr/>
          <p:nvPr/>
        </p:nvCxnSpPr>
        <p:spPr>
          <a:xfrm flipV="1">
            <a:off x="272305" y="675944"/>
            <a:ext cx="11526715" cy="3667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E55E32F6-5F46-4E81-887F-01F2171737FA}"/>
              </a:ext>
            </a:extLst>
          </p:cNvPr>
          <p:cNvSpPr txBox="1"/>
          <p:nvPr/>
        </p:nvSpPr>
        <p:spPr>
          <a:xfrm>
            <a:off x="7903331" y="999231"/>
            <a:ext cx="351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СТРУКТУРА ЗАНЯТЫХ В МСП, чел.</a:t>
            </a:r>
          </a:p>
        </p:txBody>
      </p:sp>
      <p:graphicFrame>
        <p:nvGraphicFramePr>
          <p:cNvPr id="119" name="Диаграмма 118">
            <a:extLst>
              <a:ext uri="{FF2B5EF4-FFF2-40B4-BE49-F238E27FC236}">
                <a16:creationId xmlns:a16="http://schemas.microsoft.com/office/drawing/2014/main" id="{01145A1C-144D-4E45-B72E-3321D85EC5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9232347"/>
              </p:ext>
            </p:extLst>
          </p:nvPr>
        </p:nvGraphicFramePr>
        <p:xfrm>
          <a:off x="7306864" y="1479763"/>
          <a:ext cx="4480896" cy="300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20" name="Стрелка: влево 119">
            <a:extLst>
              <a:ext uri="{FF2B5EF4-FFF2-40B4-BE49-F238E27FC236}">
                <a16:creationId xmlns:a16="http://schemas.microsoft.com/office/drawing/2014/main" id="{F1734DE6-956D-4A48-8F80-007DC04CF81C}"/>
              </a:ext>
            </a:extLst>
          </p:cNvPr>
          <p:cNvSpPr/>
          <p:nvPr/>
        </p:nvSpPr>
        <p:spPr>
          <a:xfrm rot="10800000">
            <a:off x="5059298" y="5284363"/>
            <a:ext cx="1821122" cy="697059"/>
          </a:xfrm>
          <a:prstGeom prst="leftArrow">
            <a:avLst/>
          </a:prstGeom>
          <a:solidFill>
            <a:schemeClr val="accent1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1" name="Диаграмма 120">
            <a:extLst>
              <a:ext uri="{FF2B5EF4-FFF2-40B4-BE49-F238E27FC236}">
                <a16:creationId xmlns:a16="http://schemas.microsoft.com/office/drawing/2014/main" id="{61C9925B-04F7-4C2D-811E-8D9BAB85C0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5966711"/>
              </p:ext>
            </p:extLst>
          </p:nvPr>
        </p:nvGraphicFramePr>
        <p:xfrm>
          <a:off x="6064743" y="4288171"/>
          <a:ext cx="5061626" cy="2633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83E1D0F1-4DA3-4642-8FAF-6AB2A5765002}"/>
              </a:ext>
            </a:extLst>
          </p:cNvPr>
          <p:cNvSpPr/>
          <p:nvPr/>
        </p:nvSpPr>
        <p:spPr>
          <a:xfrm>
            <a:off x="9692600" y="4907204"/>
            <a:ext cx="2037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Монопредприятие</a:t>
            </a: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9791672C-8742-4366-839E-84ECBEFDF1C8}"/>
              </a:ext>
            </a:extLst>
          </p:cNvPr>
          <p:cNvSpPr/>
          <p:nvPr/>
        </p:nvSpPr>
        <p:spPr>
          <a:xfrm>
            <a:off x="9390256" y="4984379"/>
            <a:ext cx="181396" cy="179422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50D354D4-8786-4FB3-8CB1-E70320C9E36B}"/>
              </a:ext>
            </a:extLst>
          </p:cNvPr>
          <p:cNvSpPr/>
          <p:nvPr/>
        </p:nvSpPr>
        <p:spPr>
          <a:xfrm>
            <a:off x="9390256" y="5321741"/>
            <a:ext cx="181396" cy="17942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8BA52CFB-54F0-4B36-B8FB-30769503192D}"/>
              </a:ext>
            </a:extLst>
          </p:cNvPr>
          <p:cNvSpPr/>
          <p:nvPr/>
        </p:nvSpPr>
        <p:spPr>
          <a:xfrm>
            <a:off x="9691726" y="5239226"/>
            <a:ext cx="98584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Бюджет</a:t>
            </a: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27E4BA66-A593-447F-B6B1-5694D1301B48}"/>
              </a:ext>
            </a:extLst>
          </p:cNvPr>
          <p:cNvSpPr/>
          <p:nvPr/>
        </p:nvSpPr>
        <p:spPr>
          <a:xfrm>
            <a:off x="9387879" y="5635080"/>
            <a:ext cx="181396" cy="17942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9" name="Прямоугольник 128">
            <a:extLst>
              <a:ext uri="{FF2B5EF4-FFF2-40B4-BE49-F238E27FC236}">
                <a16:creationId xmlns:a16="http://schemas.microsoft.com/office/drawing/2014/main" id="{192C2FF9-9DC3-4CC5-A9A1-0D61B15E46F5}"/>
              </a:ext>
            </a:extLst>
          </p:cNvPr>
          <p:cNvSpPr/>
          <p:nvPr/>
        </p:nvSpPr>
        <p:spPr>
          <a:xfrm>
            <a:off x="9684010" y="5913339"/>
            <a:ext cx="93326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Прочие</a:t>
            </a:r>
          </a:p>
        </p:txBody>
      </p: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id="{F289D529-A303-4373-96ED-DE234E714F65}"/>
              </a:ext>
            </a:extLst>
          </p:cNvPr>
          <p:cNvSpPr/>
          <p:nvPr/>
        </p:nvSpPr>
        <p:spPr>
          <a:xfrm>
            <a:off x="9387879" y="5999279"/>
            <a:ext cx="181396" cy="17942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A6A43C91-B9E0-48EE-A605-D16415813B88}"/>
              </a:ext>
            </a:extLst>
          </p:cNvPr>
          <p:cNvSpPr/>
          <p:nvPr/>
        </p:nvSpPr>
        <p:spPr>
          <a:xfrm>
            <a:off x="9676509" y="5541194"/>
            <a:ext cx="70243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МСП </a:t>
            </a:r>
          </a:p>
        </p:txBody>
      </p:sp>
      <p:sp>
        <p:nvSpPr>
          <p:cNvPr id="132" name="Прямоугольник 131">
            <a:extLst>
              <a:ext uri="{FF2B5EF4-FFF2-40B4-BE49-F238E27FC236}">
                <a16:creationId xmlns:a16="http://schemas.microsoft.com/office/drawing/2014/main" id="{65766392-E317-4070-B80C-4EA2F3FC76E7}"/>
              </a:ext>
            </a:extLst>
          </p:cNvPr>
          <p:cNvSpPr/>
          <p:nvPr/>
        </p:nvSpPr>
        <p:spPr>
          <a:xfrm>
            <a:off x="5252869" y="5445170"/>
            <a:ext cx="1170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4010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чел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3" name="Номер слайда 4">
            <a:extLst>
              <a:ext uri="{FF2B5EF4-FFF2-40B4-BE49-F238E27FC236}">
                <a16:creationId xmlns:a16="http://schemas.microsoft.com/office/drawing/2014/main" id="{BA29CD66-D021-4A22-8F87-92A1F7AEE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9880" y="6331400"/>
            <a:ext cx="2743200" cy="365125"/>
          </a:xfrm>
        </p:spPr>
        <p:txBody>
          <a:bodyPr/>
          <a:lstStyle/>
          <a:p>
            <a:fld id="{ACCB888F-5DDB-46B3-AB6D-8760CE8177E6}" type="slidenum">
              <a:rPr lang="ru-RU" sz="1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3</a:t>
            </a:fld>
            <a:endParaRPr lang="ru-RU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F4EF81D-80CA-40CE-AB48-ADB4DD4A09BF}"/>
              </a:ext>
            </a:extLst>
          </p:cNvPr>
          <p:cNvSpPr txBox="1"/>
          <p:nvPr/>
        </p:nvSpPr>
        <p:spPr>
          <a:xfrm>
            <a:off x="1078588" y="4702621"/>
            <a:ext cx="265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Жешарте проживает:</a:t>
            </a:r>
          </a:p>
        </p:txBody>
      </p:sp>
    </p:spTree>
    <p:extLst>
      <p:ext uri="{BB962C8B-B14F-4D97-AF65-F5344CB8AC3E}">
        <p14:creationId xmlns:p14="http://schemas.microsoft.com/office/powerpoint/2010/main" val="82339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Схема 38">
            <a:extLst>
              <a:ext uri="{FF2B5EF4-FFF2-40B4-BE49-F238E27FC236}">
                <a16:creationId xmlns:a16="http://schemas.microsoft.com/office/drawing/2014/main" id="{C7BCC6F5-A789-4DA9-B621-5CA8674540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0340812"/>
              </p:ext>
            </p:extLst>
          </p:nvPr>
        </p:nvGraphicFramePr>
        <p:xfrm>
          <a:off x="641744" y="0"/>
          <a:ext cx="5941800" cy="5116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B39A81D-9EBD-4488-9172-8915C407A8C1}"/>
              </a:ext>
            </a:extLst>
          </p:cNvPr>
          <p:cNvSpPr txBox="1"/>
          <p:nvPr/>
        </p:nvSpPr>
        <p:spPr>
          <a:xfrm>
            <a:off x="4154403" y="1946717"/>
            <a:ext cx="59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руб</a:t>
            </a:r>
            <a:r>
              <a:rPr lang="ru-RU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83E825-A359-4490-89A8-D8445136609D}"/>
              </a:ext>
            </a:extLst>
          </p:cNvPr>
          <p:cNvSpPr txBox="1"/>
          <p:nvPr/>
        </p:nvSpPr>
        <p:spPr>
          <a:xfrm>
            <a:off x="1912320" y="1264097"/>
            <a:ext cx="3684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ДОХОДЫ НА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ДОМОХОЗЯЙСТВО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93B5E6-5E55-4A83-AC1F-2F98E33179B6}"/>
              </a:ext>
            </a:extLst>
          </p:cNvPr>
          <p:cNvSpPr txBox="1"/>
          <p:nvPr/>
        </p:nvSpPr>
        <p:spPr>
          <a:xfrm>
            <a:off x="999931" y="3039663"/>
            <a:ext cx="590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руб</a:t>
            </a:r>
            <a:r>
              <a:rPr lang="ru-RU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D4813E-A724-4D6A-BE3B-B802199DB495}"/>
              </a:ext>
            </a:extLst>
          </p:cNvPr>
          <p:cNvSpPr txBox="1"/>
          <p:nvPr/>
        </p:nvSpPr>
        <p:spPr>
          <a:xfrm>
            <a:off x="2531551" y="3039663"/>
            <a:ext cx="590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руб</a:t>
            </a:r>
            <a:r>
              <a:rPr lang="ru-RU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94D687-48E1-4ECC-934C-BC680934123B}"/>
              </a:ext>
            </a:extLst>
          </p:cNvPr>
          <p:cNvSpPr txBox="1"/>
          <p:nvPr/>
        </p:nvSpPr>
        <p:spPr>
          <a:xfrm>
            <a:off x="4050462" y="3039663"/>
            <a:ext cx="590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руб</a:t>
            </a:r>
            <a:r>
              <a:rPr lang="ru-RU" dirty="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48DBE0-93E9-454A-9546-B8227807000D}"/>
              </a:ext>
            </a:extLst>
          </p:cNvPr>
          <p:cNvSpPr txBox="1"/>
          <p:nvPr/>
        </p:nvSpPr>
        <p:spPr>
          <a:xfrm>
            <a:off x="5638012" y="3039663"/>
            <a:ext cx="590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руб</a:t>
            </a:r>
            <a:r>
              <a:rPr lang="ru-RU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B66DD1-55F0-463D-AA12-930952A80D6B}"/>
              </a:ext>
            </a:extLst>
          </p:cNvPr>
          <p:cNvSpPr txBox="1"/>
          <p:nvPr/>
        </p:nvSpPr>
        <p:spPr>
          <a:xfrm rot="19786572">
            <a:off x="16916" y="3818815"/>
            <a:ext cx="205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ТРУДОВОЙ ДОХОД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510FC5-A0DE-458D-9B88-60EDD825E6EC}"/>
              </a:ext>
            </a:extLst>
          </p:cNvPr>
          <p:cNvSpPr txBox="1"/>
          <p:nvPr/>
        </p:nvSpPr>
        <p:spPr>
          <a:xfrm rot="19786572">
            <a:off x="4129009" y="3754415"/>
            <a:ext cx="3018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ИМУЩЕСТВЕННЫЙ ДОХОД</a:t>
            </a:r>
          </a:p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(плата за сдачу жилья и пр.)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2EE497-E02C-4FA2-8C60-0681EBE966FF}"/>
              </a:ext>
            </a:extLst>
          </p:cNvPr>
          <p:cNvSpPr txBox="1"/>
          <p:nvPr/>
        </p:nvSpPr>
        <p:spPr>
          <a:xfrm rot="19786572">
            <a:off x="883868" y="3879229"/>
            <a:ext cx="2851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ПОЛУЧЕННЫЕ ТРАНСФЕРЫ</a:t>
            </a:r>
          </a:p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(пенсия, пособия и пр.)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DB92F7-BF8D-484B-84DD-DEC61AADE2D4}"/>
              </a:ext>
            </a:extLst>
          </p:cNvPr>
          <p:cNvSpPr txBox="1"/>
          <p:nvPr/>
        </p:nvSpPr>
        <p:spPr>
          <a:xfrm rot="19786572">
            <a:off x="2968651" y="3828030"/>
            <a:ext cx="2019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ПРОЧИЕ ДОХОДЫ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C4C8F3-DF8A-4791-907D-B3CC5FCC2EDC}"/>
              </a:ext>
            </a:extLst>
          </p:cNvPr>
          <p:cNvSpPr txBox="1"/>
          <p:nvPr/>
        </p:nvSpPr>
        <p:spPr>
          <a:xfrm>
            <a:off x="8026190" y="1218014"/>
            <a:ext cx="3755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РАСХОДЫ НА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ДОМОХОЗЯЙСТВО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A28B4E1-CCE2-4B46-85CA-AE4756D29CF3}"/>
              </a:ext>
            </a:extLst>
          </p:cNvPr>
          <p:cNvSpPr txBox="1"/>
          <p:nvPr/>
        </p:nvSpPr>
        <p:spPr>
          <a:xfrm rot="19786572">
            <a:off x="6033988" y="5145162"/>
            <a:ext cx="215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ПОКУПКА ТОВАРОВ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DC3C9DE-FC0B-4B14-9F21-611AC85C006A}"/>
              </a:ext>
            </a:extLst>
          </p:cNvPr>
          <p:cNvSpPr txBox="1"/>
          <p:nvPr/>
        </p:nvSpPr>
        <p:spPr>
          <a:xfrm rot="19786572">
            <a:off x="7627468" y="5179010"/>
            <a:ext cx="1660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ОПЛАТА УСЛУГ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91380E-091D-4B3E-A8C2-F6241D069A28}"/>
              </a:ext>
            </a:extLst>
          </p:cNvPr>
          <p:cNvSpPr txBox="1"/>
          <p:nvPr/>
        </p:nvSpPr>
        <p:spPr>
          <a:xfrm>
            <a:off x="9937763" y="3437385"/>
            <a:ext cx="1800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ВЫПЛАЧЕННЫЕ </a:t>
            </a:r>
          </a:p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ТРАНСФЕРЫ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FA73CC4F-05AB-4F66-A4E3-BF2E9EE35DDB}"/>
              </a:ext>
            </a:extLst>
          </p:cNvPr>
          <p:cNvGrpSpPr/>
          <p:nvPr/>
        </p:nvGrpSpPr>
        <p:grpSpPr>
          <a:xfrm>
            <a:off x="9005511" y="1754748"/>
            <a:ext cx="1281998" cy="640999"/>
            <a:chOff x="2329900" y="1782599"/>
            <a:chExt cx="1281998" cy="640999"/>
          </a:xfrm>
        </p:grpSpPr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A2A40ECA-BC92-4C84-B618-F5EFB9B3A69D}"/>
                </a:ext>
              </a:extLst>
            </p:cNvPr>
            <p:cNvSpPr/>
            <p:nvPr/>
          </p:nvSpPr>
          <p:spPr>
            <a:xfrm>
              <a:off x="2329900" y="1782599"/>
              <a:ext cx="1281998" cy="640999"/>
            </a:xfrm>
            <a:prstGeom prst="rect">
              <a:avLst/>
            </a:prstGeom>
            <a:noFill/>
            <a:ln>
              <a:solidFill>
                <a:schemeClr val="lt1">
                  <a:hueOff val="0"/>
                  <a:satOff val="0"/>
                  <a:lumOff val="0"/>
                  <a:alpha val="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F8038F3-7D1E-4F51-BBAE-F3D04BC8E680}"/>
                </a:ext>
              </a:extLst>
            </p:cNvPr>
            <p:cNvSpPr txBox="1"/>
            <p:nvPr/>
          </p:nvSpPr>
          <p:spPr>
            <a:xfrm>
              <a:off x="2329900" y="1782599"/>
              <a:ext cx="1281998" cy="640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225" tIns="22225" rIns="22225" bIns="22225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500" b="1" dirty="0">
                  <a:solidFill>
                    <a:schemeClr val="accent2">
                      <a:lumMod val="75000"/>
                    </a:schemeClr>
                  </a:solidFill>
                </a:rPr>
                <a:t>3</a:t>
              </a:r>
              <a:r>
                <a:rPr lang="ru-RU" sz="3500" b="1" kern="1200" dirty="0" smtClean="0">
                  <a:solidFill>
                    <a:schemeClr val="accent2">
                      <a:lumMod val="75000"/>
                    </a:schemeClr>
                  </a:solidFill>
                </a:rPr>
                <a:t>2921</a:t>
              </a:r>
              <a:r>
                <a:rPr lang="ru-RU" sz="3500" b="1" kern="1200" dirty="0" smtClean="0">
                  <a:solidFill>
                    <a:srgbClr val="C00000"/>
                  </a:solidFill>
                </a:rPr>
                <a:t> </a:t>
              </a:r>
              <a:endParaRPr lang="ru-RU" sz="35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74A7C197-D1A4-4ACA-8E5F-51A1E821BCE6}"/>
              </a:ext>
            </a:extLst>
          </p:cNvPr>
          <p:cNvSpPr txBox="1"/>
          <p:nvPr/>
        </p:nvSpPr>
        <p:spPr>
          <a:xfrm>
            <a:off x="10197235" y="1904299"/>
            <a:ext cx="59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руб</a:t>
            </a:r>
            <a:r>
              <a:rPr lang="ru-RU" dirty="0"/>
              <a:t>.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563F1060-F2FC-491C-8D1C-7E6BF960CECA}"/>
              </a:ext>
            </a:extLst>
          </p:cNvPr>
          <p:cNvGrpSpPr/>
          <p:nvPr/>
        </p:nvGrpSpPr>
        <p:grpSpPr>
          <a:xfrm>
            <a:off x="10197235" y="2698968"/>
            <a:ext cx="1281998" cy="640999"/>
            <a:chOff x="3073" y="2692818"/>
            <a:chExt cx="1281998" cy="640999"/>
          </a:xfrm>
          <a:solidFill>
            <a:schemeClr val="bg1">
              <a:alpha val="0"/>
            </a:schemeClr>
          </a:solidFill>
        </p:grpSpPr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C6D84053-F4A9-4CCB-8540-A5C8A8F5FD22}"/>
                </a:ext>
              </a:extLst>
            </p:cNvPr>
            <p:cNvSpPr/>
            <p:nvPr/>
          </p:nvSpPr>
          <p:spPr>
            <a:xfrm>
              <a:off x="3073" y="2692818"/>
              <a:ext cx="1281998" cy="640999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4D00E81-CC79-4CEA-B32E-F0B5ECF995DE}"/>
                </a:ext>
              </a:extLst>
            </p:cNvPr>
            <p:cNvSpPr txBox="1"/>
            <p:nvPr/>
          </p:nvSpPr>
          <p:spPr>
            <a:xfrm>
              <a:off x="3073" y="2692818"/>
              <a:ext cx="1281998" cy="640999"/>
            </a:xfrm>
            <a:prstGeom prst="rect">
              <a:avLst/>
            </a:prstGeom>
            <a:grpFill/>
            <a:ln>
              <a:solidFill>
                <a:schemeClr val="lt1">
                  <a:hueOff val="0"/>
                  <a:satOff val="0"/>
                  <a:lumOff val="0"/>
                  <a:alpha val="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500" b="1" kern="1200" dirty="0">
                  <a:solidFill>
                    <a:schemeClr val="accent2">
                      <a:lumMod val="75000"/>
                    </a:schemeClr>
                  </a:solidFill>
                </a:rPr>
                <a:t>3000</a:t>
              </a: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2BDAA10-7119-42EF-872D-288296963B5E}"/>
              </a:ext>
            </a:extLst>
          </p:cNvPr>
          <p:cNvGrpSpPr/>
          <p:nvPr/>
        </p:nvGrpSpPr>
        <p:grpSpPr>
          <a:xfrm>
            <a:off x="7880755" y="2710608"/>
            <a:ext cx="1281998" cy="640999"/>
            <a:chOff x="3073" y="2692818"/>
            <a:chExt cx="1281998" cy="640999"/>
          </a:xfrm>
          <a:solidFill>
            <a:schemeClr val="bg1">
              <a:alpha val="0"/>
            </a:schemeClr>
          </a:solidFill>
        </p:grpSpPr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C90EBCAE-83AD-4F60-85F0-C666B14BAC67}"/>
                </a:ext>
              </a:extLst>
            </p:cNvPr>
            <p:cNvSpPr/>
            <p:nvPr/>
          </p:nvSpPr>
          <p:spPr>
            <a:xfrm>
              <a:off x="3073" y="2692818"/>
              <a:ext cx="1281998" cy="640999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CB428CC-5324-41F2-93E7-6DA884CE9FA4}"/>
                </a:ext>
              </a:extLst>
            </p:cNvPr>
            <p:cNvSpPr txBox="1"/>
            <p:nvPr/>
          </p:nvSpPr>
          <p:spPr>
            <a:xfrm>
              <a:off x="3073" y="2692818"/>
              <a:ext cx="1281998" cy="640999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chemeClr val="bg1">
                  <a:alpha val="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500" b="1" dirty="0">
                  <a:solidFill>
                    <a:schemeClr val="accent2">
                      <a:lumMod val="75000"/>
                    </a:schemeClr>
                  </a:solidFill>
                </a:rPr>
                <a:t>2</a:t>
              </a:r>
              <a:r>
                <a:rPr lang="ru-RU" sz="2500" b="1" kern="1200" dirty="0" smtClean="0">
                  <a:solidFill>
                    <a:schemeClr val="accent2">
                      <a:lumMod val="75000"/>
                    </a:schemeClr>
                  </a:solidFill>
                </a:rPr>
                <a:t>9920</a:t>
              </a:r>
              <a:endParaRPr lang="ru-RU" sz="2500" b="1" kern="12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089239F9-57B3-4669-855B-CEDE4FF2FD14}"/>
              </a:ext>
            </a:extLst>
          </p:cNvPr>
          <p:cNvCxnSpPr/>
          <p:nvPr/>
        </p:nvCxnSpPr>
        <p:spPr>
          <a:xfrm>
            <a:off x="8521754" y="2558208"/>
            <a:ext cx="2316480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6BB86E26-28D4-471E-84C0-4A6625D1BF37}"/>
              </a:ext>
            </a:extLst>
          </p:cNvPr>
          <p:cNvCxnSpPr>
            <a:stCxn id="49" idx="0"/>
          </p:cNvCxnSpPr>
          <p:nvPr/>
        </p:nvCxnSpPr>
        <p:spPr>
          <a:xfrm flipV="1">
            <a:off x="8521754" y="2558208"/>
            <a:ext cx="0" cy="15240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586B1C7D-2149-42C6-BD05-46840658C12D}"/>
              </a:ext>
            </a:extLst>
          </p:cNvPr>
          <p:cNvCxnSpPr/>
          <p:nvPr/>
        </p:nvCxnSpPr>
        <p:spPr>
          <a:xfrm flipV="1">
            <a:off x="10838234" y="2558208"/>
            <a:ext cx="0" cy="15240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31D29E57-B73B-4009-80E9-9BACFB53E5B6}"/>
              </a:ext>
            </a:extLst>
          </p:cNvPr>
          <p:cNvSpPr txBox="1"/>
          <p:nvPr/>
        </p:nvSpPr>
        <p:spPr>
          <a:xfrm>
            <a:off x="10543152" y="3120417"/>
            <a:ext cx="59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руб</a:t>
            </a:r>
            <a:r>
              <a:rPr lang="ru-RU" dirty="0"/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C2A3111-530F-4D83-87AF-138F48CF16F4}"/>
              </a:ext>
            </a:extLst>
          </p:cNvPr>
          <p:cNvSpPr txBox="1"/>
          <p:nvPr/>
        </p:nvSpPr>
        <p:spPr>
          <a:xfrm>
            <a:off x="9391272" y="4584862"/>
            <a:ext cx="59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руб</a:t>
            </a:r>
            <a:r>
              <a:rPr lang="ru-RU" dirty="0"/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3C32FF9-E59B-4075-BFBE-A86280F0AA11}"/>
              </a:ext>
            </a:extLst>
          </p:cNvPr>
          <p:cNvSpPr txBox="1"/>
          <p:nvPr/>
        </p:nvSpPr>
        <p:spPr>
          <a:xfrm>
            <a:off x="7677130" y="3408995"/>
            <a:ext cx="1625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ПОТРЕБЛЕНИЕ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44C1EFC-2532-4A67-B621-8A537FB85523}"/>
              </a:ext>
            </a:extLst>
          </p:cNvPr>
          <p:cNvSpPr txBox="1"/>
          <p:nvPr/>
        </p:nvSpPr>
        <p:spPr>
          <a:xfrm>
            <a:off x="6715694" y="4202394"/>
            <a:ext cx="1281998" cy="64099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875" tIns="15875" rIns="15875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5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ru-RU" sz="2500" b="1" kern="1200" dirty="0" smtClean="0">
                <a:solidFill>
                  <a:schemeClr val="accent2">
                    <a:lumMod val="75000"/>
                  </a:schemeClr>
                </a:solidFill>
              </a:rPr>
              <a:t>4520</a:t>
            </a:r>
            <a:endParaRPr lang="ru-RU" sz="2500" b="1" kern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BCFC660-3637-483D-B70C-E83ACED9B97F}"/>
              </a:ext>
            </a:extLst>
          </p:cNvPr>
          <p:cNvSpPr txBox="1"/>
          <p:nvPr/>
        </p:nvSpPr>
        <p:spPr>
          <a:xfrm>
            <a:off x="7848982" y="4202394"/>
            <a:ext cx="1281998" cy="64099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875" tIns="15875" rIns="15875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500" b="1" kern="1200" dirty="0">
                <a:solidFill>
                  <a:schemeClr val="accent2">
                    <a:lumMod val="75000"/>
                  </a:schemeClr>
                </a:solidFill>
              </a:rPr>
              <a:t>3400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BACEB72-5A86-4AB6-87E3-B59C855F5206}"/>
              </a:ext>
            </a:extLst>
          </p:cNvPr>
          <p:cNvSpPr txBox="1"/>
          <p:nvPr/>
        </p:nvSpPr>
        <p:spPr>
          <a:xfrm>
            <a:off x="9008437" y="4202393"/>
            <a:ext cx="1281998" cy="64099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875" tIns="15875" rIns="15875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500" b="1" kern="1200" dirty="0">
                <a:solidFill>
                  <a:schemeClr val="accent2">
                    <a:lumMod val="75000"/>
                  </a:schemeClr>
                </a:solidFill>
              </a:rPr>
              <a:t>2000</a:t>
            </a:r>
          </a:p>
        </p:txBody>
      </p: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D2D7B2E7-6AE6-4E43-A646-659902AF6661}"/>
              </a:ext>
            </a:extLst>
          </p:cNvPr>
          <p:cNvCxnSpPr>
            <a:cxnSpLocks/>
          </p:cNvCxnSpPr>
          <p:nvPr/>
        </p:nvCxnSpPr>
        <p:spPr>
          <a:xfrm>
            <a:off x="8489981" y="3717367"/>
            <a:ext cx="0" cy="42406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38D1036B-E592-4534-8432-D4F79BCEC2EF}"/>
              </a:ext>
            </a:extLst>
          </p:cNvPr>
          <p:cNvCxnSpPr>
            <a:cxnSpLocks/>
          </p:cNvCxnSpPr>
          <p:nvPr/>
        </p:nvCxnSpPr>
        <p:spPr>
          <a:xfrm flipV="1">
            <a:off x="7356693" y="4141433"/>
            <a:ext cx="2292743" cy="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751199C0-84CF-4532-BD28-9281116A7E7B}"/>
              </a:ext>
            </a:extLst>
          </p:cNvPr>
          <p:cNvCxnSpPr>
            <a:stCxn id="59" idx="0"/>
            <a:endCxn id="59" idx="0"/>
          </p:cNvCxnSpPr>
          <p:nvPr/>
        </p:nvCxnSpPr>
        <p:spPr>
          <a:xfrm>
            <a:off x="7356693" y="42023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E38EF822-FAA4-45DA-B909-18C5E9967470}"/>
              </a:ext>
            </a:extLst>
          </p:cNvPr>
          <p:cNvCxnSpPr>
            <a:stCxn id="59" idx="0"/>
            <a:endCxn id="59" idx="0"/>
          </p:cNvCxnSpPr>
          <p:nvPr/>
        </p:nvCxnSpPr>
        <p:spPr>
          <a:xfrm>
            <a:off x="7356693" y="42023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CE490EAB-3694-48DB-8A20-1500DD81E00C}"/>
              </a:ext>
            </a:extLst>
          </p:cNvPr>
          <p:cNvCxnSpPr>
            <a:endCxn id="59" idx="0"/>
          </p:cNvCxnSpPr>
          <p:nvPr/>
        </p:nvCxnSpPr>
        <p:spPr>
          <a:xfrm>
            <a:off x="7356693" y="4135120"/>
            <a:ext cx="0" cy="6727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7E85D0FC-B059-44AE-AB77-01FCD26C6E50}"/>
              </a:ext>
            </a:extLst>
          </p:cNvPr>
          <p:cNvCxnSpPr/>
          <p:nvPr/>
        </p:nvCxnSpPr>
        <p:spPr>
          <a:xfrm>
            <a:off x="8493451" y="4135119"/>
            <a:ext cx="0" cy="6727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E6191A1D-D846-4B6E-811A-DFC74C61A7C7}"/>
              </a:ext>
            </a:extLst>
          </p:cNvPr>
          <p:cNvCxnSpPr/>
          <p:nvPr/>
        </p:nvCxnSpPr>
        <p:spPr>
          <a:xfrm>
            <a:off x="9649436" y="4135119"/>
            <a:ext cx="0" cy="6727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14862360-2D3A-44E6-85B5-49BF1D39A0A1}"/>
              </a:ext>
            </a:extLst>
          </p:cNvPr>
          <p:cNvSpPr txBox="1"/>
          <p:nvPr/>
        </p:nvSpPr>
        <p:spPr>
          <a:xfrm>
            <a:off x="7098529" y="4565500"/>
            <a:ext cx="59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руб</a:t>
            </a:r>
            <a:r>
              <a:rPr lang="ru-RU" dirty="0"/>
              <a:t>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2BCC297-04D8-4CD1-AD70-B060F315DDD9}"/>
              </a:ext>
            </a:extLst>
          </p:cNvPr>
          <p:cNvSpPr txBox="1"/>
          <p:nvPr/>
        </p:nvSpPr>
        <p:spPr>
          <a:xfrm>
            <a:off x="8231817" y="4565499"/>
            <a:ext cx="59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руб</a:t>
            </a:r>
            <a:r>
              <a:rPr lang="ru-RU" dirty="0"/>
              <a:t>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21514B2-831A-42D0-A064-A6348587D158}"/>
              </a:ext>
            </a:extLst>
          </p:cNvPr>
          <p:cNvSpPr txBox="1"/>
          <p:nvPr/>
        </p:nvSpPr>
        <p:spPr>
          <a:xfrm>
            <a:off x="8277510" y="3089101"/>
            <a:ext cx="59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руб</a:t>
            </a:r>
            <a:r>
              <a:rPr lang="ru-RU" dirty="0"/>
              <a:t>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5281543-4DEB-4C34-9249-10B217118A71}"/>
              </a:ext>
            </a:extLst>
          </p:cNvPr>
          <p:cNvSpPr txBox="1"/>
          <p:nvPr/>
        </p:nvSpPr>
        <p:spPr>
          <a:xfrm rot="19786572">
            <a:off x="9093058" y="5151998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СБЕРЕЖЕНИЯ</a:t>
            </a:r>
          </a:p>
        </p:txBody>
      </p:sp>
      <p:pic>
        <p:nvPicPr>
          <p:cNvPr id="80" name="Рисунок 79" descr="Изображение выглядит как комната, сц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CA96045-89E8-4F58-BE2D-D236A04B97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07" y="1035577"/>
            <a:ext cx="762313" cy="762313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комната, сц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ADA4F3F-27C0-434B-A4D4-5BF4288816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973" y="1036743"/>
            <a:ext cx="762313" cy="762313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B56B498E-BB36-4BDB-918A-E08DED93B6BB}"/>
              </a:ext>
            </a:extLst>
          </p:cNvPr>
          <p:cNvSpPr txBox="1"/>
          <p:nvPr/>
        </p:nvSpPr>
        <p:spPr>
          <a:xfrm>
            <a:off x="3325677" y="224424"/>
            <a:ext cx="618496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dirty="0">
                <a:solidFill>
                  <a:srgbClr val="C00000"/>
                </a:solidFill>
              </a:rPr>
              <a:t>БЮДЖЕТ ДОМОХОЗЯЙСТВ, рублей в месяц</a:t>
            </a:r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5F1FF687-9535-4EC2-9AF1-EA1FB6F586DB}"/>
              </a:ext>
            </a:extLst>
          </p:cNvPr>
          <p:cNvCxnSpPr/>
          <p:nvPr/>
        </p:nvCxnSpPr>
        <p:spPr>
          <a:xfrm flipV="1">
            <a:off x="272687" y="744613"/>
            <a:ext cx="11526715" cy="3667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Номер слайда 4">
            <a:extLst>
              <a:ext uri="{FF2B5EF4-FFF2-40B4-BE49-F238E27FC236}">
                <a16:creationId xmlns:a16="http://schemas.microsoft.com/office/drawing/2014/main" id="{281F9D2C-C30A-4CA3-8163-3656EA1B8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9880" y="6331400"/>
            <a:ext cx="2743200" cy="365125"/>
          </a:xfrm>
        </p:spPr>
        <p:txBody>
          <a:bodyPr/>
          <a:lstStyle/>
          <a:p>
            <a:fld id="{ACCB888F-5DDB-46B3-AB6D-8760CE8177E6}" type="slidenum">
              <a:rPr lang="ru-RU" sz="1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4</a:t>
            </a:fld>
            <a:endParaRPr lang="ru-RU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2C450C5F-2CA2-437B-AEF6-0AA900826710}"/>
              </a:ext>
            </a:extLst>
          </p:cNvPr>
          <p:cNvCxnSpPr/>
          <p:nvPr/>
        </p:nvCxnSpPr>
        <p:spPr>
          <a:xfrm flipV="1">
            <a:off x="9649436" y="2400300"/>
            <a:ext cx="0" cy="15790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FF66C466-2AFF-4738-B58B-4431697D51E3}"/>
              </a:ext>
            </a:extLst>
          </p:cNvPr>
          <p:cNvGrpSpPr/>
          <p:nvPr/>
        </p:nvGrpSpPr>
        <p:grpSpPr>
          <a:xfrm>
            <a:off x="934428" y="5816750"/>
            <a:ext cx="1281998" cy="640999"/>
            <a:chOff x="2329900" y="1782599"/>
            <a:chExt cx="1281998" cy="640999"/>
          </a:xfrm>
        </p:grpSpPr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id="{EAF031E1-1D29-4DF8-A06F-E33D857539CF}"/>
                </a:ext>
              </a:extLst>
            </p:cNvPr>
            <p:cNvSpPr/>
            <p:nvPr/>
          </p:nvSpPr>
          <p:spPr>
            <a:xfrm>
              <a:off x="2329900" y="1782599"/>
              <a:ext cx="1281998" cy="640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1451D7F-03AA-4967-9E57-ABD51F5DF359}"/>
                </a:ext>
              </a:extLst>
            </p:cNvPr>
            <p:cNvSpPr txBox="1"/>
            <p:nvPr/>
          </p:nvSpPr>
          <p:spPr>
            <a:xfrm>
              <a:off x="2329900" y="1782599"/>
              <a:ext cx="1281998" cy="64099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225" tIns="22225" rIns="22225" bIns="22225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500" b="1" kern="1200" dirty="0">
                  <a:solidFill>
                    <a:srgbClr val="00B0F0"/>
                  </a:solidFill>
                </a:rPr>
                <a:t>4500</a:t>
              </a:r>
              <a:r>
                <a:rPr lang="ru-RU" sz="3500" b="1" kern="1200" dirty="0">
                  <a:solidFill>
                    <a:srgbClr val="C00000"/>
                  </a:solidFill>
                </a:rPr>
                <a:t> 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5AEF1B20-8A21-43B9-9A33-C7421365DA76}"/>
              </a:ext>
            </a:extLst>
          </p:cNvPr>
          <p:cNvSpPr txBox="1"/>
          <p:nvPr/>
        </p:nvSpPr>
        <p:spPr>
          <a:xfrm>
            <a:off x="2494629" y="5983727"/>
            <a:ext cx="3116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НЕРАСПРЕДЕЛЕННЫЙ ДОХОД</a:t>
            </a: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3EF46C1-1ADC-4C47-9579-7F44A9FDB403}"/>
              </a:ext>
            </a:extLst>
          </p:cNvPr>
          <p:cNvGrpSpPr/>
          <p:nvPr/>
        </p:nvGrpSpPr>
        <p:grpSpPr>
          <a:xfrm>
            <a:off x="5886932" y="5858589"/>
            <a:ext cx="1384186" cy="1010661"/>
            <a:chOff x="2329900" y="1412937"/>
            <a:chExt cx="1384186" cy="1010661"/>
          </a:xfrm>
        </p:grpSpPr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EAF7FC27-4BED-400D-BF4A-538E6F935246}"/>
                </a:ext>
              </a:extLst>
            </p:cNvPr>
            <p:cNvSpPr/>
            <p:nvPr/>
          </p:nvSpPr>
          <p:spPr>
            <a:xfrm>
              <a:off x="2329900" y="1782599"/>
              <a:ext cx="1281998" cy="640999"/>
            </a:xfrm>
            <a:prstGeom prst="rect">
              <a:avLst/>
            </a:prstGeom>
            <a:noFill/>
            <a:ln>
              <a:solidFill>
                <a:schemeClr val="lt1">
                  <a:hueOff val="0"/>
                  <a:satOff val="0"/>
                  <a:lumOff val="0"/>
                  <a:alpha val="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7F7C6F8-F58B-44C3-A76D-7F93E9FBDBFC}"/>
                </a:ext>
              </a:extLst>
            </p:cNvPr>
            <p:cNvSpPr txBox="1"/>
            <p:nvPr/>
          </p:nvSpPr>
          <p:spPr>
            <a:xfrm>
              <a:off x="2432088" y="1412937"/>
              <a:ext cx="1281998" cy="64099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225" tIns="22225" rIns="22225" bIns="22225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500" b="1" kern="1200" dirty="0">
                  <a:solidFill>
                    <a:schemeClr val="accent2">
                      <a:lumMod val="75000"/>
                    </a:schemeClr>
                  </a:solidFill>
                </a:rPr>
                <a:t>360</a:t>
              </a:r>
              <a:r>
                <a:rPr lang="ru-RU" sz="3500" b="1" kern="1200" dirty="0">
                  <a:solidFill>
                    <a:srgbClr val="00B0F0"/>
                  </a:solidFill>
                </a:rPr>
                <a:t> </a:t>
              </a:r>
              <a:r>
                <a:rPr lang="ru-RU" i="1" dirty="0">
                  <a:solidFill>
                    <a:schemeClr val="tx1"/>
                  </a:solidFill>
                </a:rPr>
                <a:t>млн</a:t>
              </a:r>
              <a:r>
                <a:rPr lang="ru-RU" sz="3500" b="1" kern="1200" dirty="0">
                  <a:solidFill>
                    <a:srgbClr val="C00000"/>
                  </a:solidFill>
                </a:rPr>
                <a:t> 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F2E1EAF1-C0A8-42BB-9AEA-C32081A72DE4}"/>
              </a:ext>
            </a:extLst>
          </p:cNvPr>
          <p:cNvSpPr txBox="1"/>
          <p:nvPr/>
        </p:nvSpPr>
        <p:spPr>
          <a:xfrm>
            <a:off x="2014090" y="5984531"/>
            <a:ext cx="59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руб</a:t>
            </a:r>
            <a:r>
              <a:rPr lang="ru-RU" dirty="0"/>
              <a:t>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7E6B23-7E5F-4FF7-AA53-66EC7988D8C0}"/>
              </a:ext>
            </a:extLst>
          </p:cNvPr>
          <p:cNvSpPr txBox="1"/>
          <p:nvPr/>
        </p:nvSpPr>
        <p:spPr>
          <a:xfrm>
            <a:off x="8277510" y="6039652"/>
            <a:ext cx="3666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ТРАТИТСЯ ЗА ПРЕДЕЛАМИ ГОРОДА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9DEC543-C14A-4243-95BF-7D0D31DF78B1}"/>
              </a:ext>
            </a:extLst>
          </p:cNvPr>
          <p:cNvSpPr txBox="1"/>
          <p:nvPr/>
        </p:nvSpPr>
        <p:spPr>
          <a:xfrm>
            <a:off x="7180098" y="6039652"/>
            <a:ext cx="1238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руб</a:t>
            </a:r>
            <a:r>
              <a:rPr lang="ru-RU" dirty="0"/>
              <a:t>. </a:t>
            </a:r>
            <a:r>
              <a:rPr lang="ru-RU" i="1" dirty="0"/>
              <a:t>в год</a:t>
            </a:r>
          </a:p>
        </p:txBody>
      </p:sp>
    </p:spTree>
    <p:extLst>
      <p:ext uri="{BB962C8B-B14F-4D97-AF65-F5344CB8AC3E}">
        <p14:creationId xmlns:p14="http://schemas.microsoft.com/office/powerpoint/2010/main" val="283641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17" y="242047"/>
            <a:ext cx="11349317" cy="630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0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447" y="268941"/>
            <a:ext cx="11358281" cy="635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6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129" y="365125"/>
            <a:ext cx="11358283" cy="617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6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1A8E56A0-F75F-427B-B03B-7B7546CB19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1028493"/>
              </p:ext>
            </p:extLst>
          </p:nvPr>
        </p:nvGraphicFramePr>
        <p:xfrm>
          <a:off x="272687" y="719666"/>
          <a:ext cx="11686231" cy="5959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31CA353-D69C-4071-A307-B30A6D150622}"/>
              </a:ext>
            </a:extLst>
          </p:cNvPr>
          <p:cNvSpPr txBox="1"/>
          <p:nvPr/>
        </p:nvSpPr>
        <p:spPr>
          <a:xfrm>
            <a:off x="2544376" y="312196"/>
            <a:ext cx="752167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dirty="0">
                <a:solidFill>
                  <a:srgbClr val="C00000"/>
                </a:solidFill>
              </a:rPr>
              <a:t>Стимулирование предпринимательской активности 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C03E228-10DE-41C2-B043-F0ACB0FCBFE5}"/>
              </a:ext>
            </a:extLst>
          </p:cNvPr>
          <p:cNvCxnSpPr/>
          <p:nvPr/>
        </p:nvCxnSpPr>
        <p:spPr>
          <a:xfrm flipV="1">
            <a:off x="272687" y="744613"/>
            <a:ext cx="11526715" cy="3667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4A04D0-7C69-4920-9CDB-92A311F96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5718" y="6338528"/>
            <a:ext cx="2743200" cy="365125"/>
          </a:xfrm>
        </p:spPr>
        <p:txBody>
          <a:bodyPr/>
          <a:lstStyle/>
          <a:p>
            <a:fld id="{ACCB888F-5DDB-46B3-AB6D-8760CE8177E6}" type="slidenum">
              <a:rPr lang="ru-RU" sz="1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8</a:t>
            </a:fld>
            <a:endParaRPr lang="ru-RU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Рисунок 5" descr="Рукопожатие">
            <a:extLst>
              <a:ext uri="{FF2B5EF4-FFF2-40B4-BE49-F238E27FC236}">
                <a16:creationId xmlns:a16="http://schemas.microsoft.com/office/drawing/2014/main" id="{DAD5DC7B-D430-40D6-AD3D-2E9948B18A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848013" y="55138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3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4386263" y="2798621"/>
            <a:ext cx="6121400" cy="869366"/>
          </a:xfrm>
          <a:prstGeom prst="roundRect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27305" algn="ctr">
            <a:solidFill>
              <a:schemeClr val="bg1"/>
            </a:solidFill>
            <a:miter lim="800000"/>
            <a:headEnd/>
            <a:tailEnd/>
          </a:ln>
          <a:effectLst>
            <a:outerShdw dist="25000" dir="5400000" rotWithShape="0">
              <a:srgbClr val="5E6981">
                <a:alpha val="37999"/>
              </a:srgbClr>
            </a:outerShdw>
          </a:effectLst>
        </p:spPr>
        <p:txBody>
          <a:bodyPr lIns="36000" tIns="36000" rIns="36000" bIns="36000" anchor="ctr"/>
          <a:lstStyle/>
          <a:p>
            <a:pPr marL="206375" marR="0" lvl="0" indent="-1714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центры кластерного развития</a:t>
            </a:r>
          </a:p>
          <a:p>
            <a:pPr marL="206375" marR="0" lvl="0" indent="-1714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региональные центры инжиниринга</a:t>
            </a:r>
          </a:p>
          <a:p>
            <a:pPr marL="206375" marR="0" lvl="0" indent="-1714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центры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прототипирования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06375" marR="0" lvl="0" indent="-1714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центр сертификации, стандартизации и испытаний</a:t>
            </a:r>
          </a:p>
        </p:txBody>
      </p:sp>
      <p:sp>
        <p:nvSpPr>
          <p:cNvPr id="25609" name="Rectangle 14"/>
          <p:cNvSpPr>
            <a:spLocks noChangeArrowheads="1"/>
          </p:cNvSpPr>
          <p:nvPr/>
        </p:nvSpPr>
        <p:spPr bwMode="auto">
          <a:xfrm>
            <a:off x="1743075" y="2967038"/>
            <a:ext cx="1779588" cy="64770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/>
          <a:lstStyle>
            <a:lvl1pPr marL="34925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925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ИННОВАЦИОННАЯ ИНФРАСТРУКТУРА</a:t>
            </a:r>
          </a:p>
        </p:txBody>
      </p:sp>
      <p:sp>
        <p:nvSpPr>
          <p:cNvPr id="25610" name="Rectangle 14"/>
          <p:cNvSpPr>
            <a:spLocks noChangeArrowheads="1"/>
          </p:cNvSpPr>
          <p:nvPr/>
        </p:nvSpPr>
        <p:spPr bwMode="auto">
          <a:xfrm>
            <a:off x="1724025" y="5586413"/>
            <a:ext cx="1779588" cy="64770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/>
          <a:lstStyle>
            <a:lvl1pPr marL="34925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925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ИНФОРМАЦИОННО-КОНСУЛЬТАЦИОННАЯ ПОДДЕРЖКА</a:t>
            </a:r>
          </a:p>
        </p:txBody>
      </p:sp>
      <p:sp>
        <p:nvSpPr>
          <p:cNvPr id="25611" name="Rectangle 14"/>
          <p:cNvSpPr>
            <a:spLocks noChangeArrowheads="1"/>
          </p:cNvSpPr>
          <p:nvPr/>
        </p:nvSpPr>
        <p:spPr bwMode="auto">
          <a:xfrm>
            <a:off x="1724025" y="1871663"/>
            <a:ext cx="1779588" cy="1008062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/>
          <a:lstStyle>
            <a:lvl1pPr marL="34925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925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МОДЕРНИЗАЦИЯ</a:t>
            </a:r>
          </a:p>
        </p:txBody>
      </p:sp>
      <p:sp>
        <p:nvSpPr>
          <p:cNvPr id="25612" name="Rectangle 14"/>
          <p:cNvSpPr>
            <a:spLocks noChangeArrowheads="1"/>
          </p:cNvSpPr>
          <p:nvPr/>
        </p:nvSpPr>
        <p:spPr bwMode="auto">
          <a:xfrm>
            <a:off x="1741489" y="3763963"/>
            <a:ext cx="1779587" cy="493712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/>
          <a:lstStyle>
            <a:lvl1pPr marL="34925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925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ЭКСПОРТ</a:t>
            </a:r>
          </a:p>
        </p:txBody>
      </p:sp>
      <p:sp>
        <p:nvSpPr>
          <p:cNvPr id="25613" name="Rectangle 14"/>
          <p:cNvSpPr>
            <a:spLocks noChangeArrowheads="1"/>
          </p:cNvSpPr>
          <p:nvPr/>
        </p:nvSpPr>
        <p:spPr bwMode="auto">
          <a:xfrm>
            <a:off x="1741489" y="1135802"/>
            <a:ext cx="1779587" cy="64770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/>
          <a:lstStyle>
            <a:lvl1pPr marL="34925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925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ФИНАНСЫ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4367213" y="1969794"/>
            <a:ext cx="6121400" cy="745698"/>
          </a:xfrm>
          <a:prstGeom prst="roundRect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27305" algn="ctr">
            <a:solidFill>
              <a:schemeClr val="bg1"/>
            </a:solidFill>
            <a:miter lim="800000"/>
            <a:headEnd/>
            <a:tailEnd/>
          </a:ln>
          <a:effectLst>
            <a:outerShdw dist="25000" dir="5400000" rotWithShape="0">
              <a:srgbClr val="5E6981">
                <a:alpha val="37999"/>
              </a:srgbClr>
            </a:outerShdw>
          </a:effectLst>
        </p:spPr>
        <p:txBody>
          <a:bodyPr lIns="36000" tIns="36000" rIns="36000" bIns="36000" anchor="ctr"/>
          <a:lstStyle>
            <a:lvl1pPr marL="349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06375" marR="0" lvl="0" indent="-1714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субсидирование % ставок по кредитам </a:t>
            </a:r>
          </a:p>
          <a:p>
            <a:pPr marL="206375" marR="0" lvl="0" indent="-1714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субсидирование покупки нового оборудования </a:t>
            </a:r>
          </a:p>
          <a:p>
            <a:pPr marL="206375" marR="0" lvl="0" indent="-1714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лизинг оборудования</a:t>
            </a: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4359476" y="1080794"/>
            <a:ext cx="6121400" cy="790575"/>
          </a:xfrm>
          <a:prstGeom prst="roundRect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27305" algn="ctr">
            <a:solidFill>
              <a:schemeClr val="bg1"/>
            </a:solidFill>
            <a:miter lim="800000"/>
            <a:headEnd/>
            <a:tailEnd/>
          </a:ln>
          <a:effectLst>
            <a:outerShdw dist="25000" dir="5400000" rotWithShape="0">
              <a:srgbClr val="5E6981">
                <a:alpha val="37999"/>
              </a:srgbClr>
            </a:outerShdw>
          </a:effectLst>
        </p:spPr>
        <p:txBody>
          <a:bodyPr lIns="36000" tIns="36000" rIns="36000" bIns="36000" anchor="ctr"/>
          <a:lstStyle/>
          <a:p>
            <a:pPr marL="206375" marR="0" lvl="0" indent="-1714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гранты начинающим (приоритет - безработные, уволенные, в запасе)</a:t>
            </a:r>
          </a:p>
          <a:p>
            <a:pPr marL="206375" marR="0" lvl="0" indent="-1714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субсидии государственным микрофинансовым организациям и гарантийным фондам</a:t>
            </a: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4386263" y="3762947"/>
            <a:ext cx="6121400" cy="504254"/>
          </a:xfrm>
          <a:prstGeom prst="roundRect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27305" algn="ctr">
            <a:solidFill>
              <a:schemeClr val="bg1"/>
            </a:solidFill>
            <a:miter lim="800000"/>
            <a:headEnd/>
            <a:tailEnd/>
          </a:ln>
          <a:effectLst>
            <a:outerShdw dist="25000" dir="5400000" rotWithShape="0">
              <a:srgbClr val="5E6981">
                <a:alpha val="37999"/>
              </a:srgbClr>
            </a:outerShdw>
          </a:effectLst>
        </p:spPr>
        <p:txBody>
          <a:bodyPr lIns="36000" tIns="36000" rIns="36000" bIns="36000" anchor="ctr"/>
          <a:lstStyle/>
          <a:p>
            <a:pPr marL="206375" marR="0" lvl="0" indent="-1714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региональные центры поддержки экспорта</a:t>
            </a:r>
          </a:p>
          <a:p>
            <a:pPr marL="206375" marR="0" lvl="0" indent="-1714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региональные интегрированные центры</a:t>
            </a: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4367213" y="5754255"/>
            <a:ext cx="6121400" cy="434110"/>
          </a:xfrm>
          <a:prstGeom prst="roundRect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27305" algn="ctr">
            <a:solidFill>
              <a:schemeClr val="bg1"/>
            </a:solidFill>
            <a:miter lim="800000"/>
            <a:headEnd/>
            <a:tailEnd/>
          </a:ln>
          <a:effectLst>
            <a:outerShdw dist="25000" dir="5400000" rotWithShape="0">
              <a:srgbClr val="5E6981">
                <a:alpha val="37999"/>
              </a:srgbClr>
            </a:outerShdw>
          </a:effectLst>
        </p:spPr>
        <p:txBody>
          <a:bodyPr lIns="36000" tIns="36000" rIns="36000" bIns="36000" anchor="ctr"/>
          <a:lstStyle/>
          <a:p>
            <a:pPr marL="206375" marR="0" lvl="0" indent="-1714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центры поддержки предпринимательства</a:t>
            </a:r>
          </a:p>
        </p:txBody>
      </p:sp>
      <p:sp>
        <p:nvSpPr>
          <p:cNvPr id="25626" name="Rectangle 14"/>
          <p:cNvSpPr>
            <a:spLocks noChangeArrowheads="1"/>
          </p:cNvSpPr>
          <p:nvPr/>
        </p:nvSpPr>
        <p:spPr bwMode="auto">
          <a:xfrm>
            <a:off x="1724025" y="4389439"/>
            <a:ext cx="1779588" cy="1089025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/>
          <a:lstStyle>
            <a:lvl1pPr marL="34925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925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СОЦИАЛЬНЫЕ ИНИЦИАТИВЫ</a:t>
            </a: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4367213" y="4366352"/>
            <a:ext cx="6121400" cy="1291361"/>
          </a:xfrm>
          <a:prstGeom prst="roundRect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27305" algn="ctr">
            <a:solidFill>
              <a:schemeClr val="bg1"/>
            </a:solidFill>
            <a:miter lim="800000"/>
            <a:headEnd/>
            <a:tailEnd/>
          </a:ln>
          <a:effectLst>
            <a:outerShdw dist="25000" dir="5400000" rotWithShape="0">
              <a:srgbClr val="5E6981">
                <a:alpha val="37999"/>
              </a:srgbClr>
            </a:outerShdw>
          </a:effectLst>
        </p:spPr>
        <p:txBody>
          <a:bodyPr lIns="36000" tIns="36000" rIns="36000" bIns="36000" anchor="ctr"/>
          <a:lstStyle/>
          <a:p>
            <a:pPr marL="206375" marR="0" lvl="0" indent="-1714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субсидии социально-ориентированным субъектам МСП </a:t>
            </a:r>
          </a:p>
          <a:p>
            <a:pPr marL="206375" marR="0" lvl="0" indent="-1714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субсидии центрам дневного времяпрепровождения детей, Дошкольным образовательным центрам </a:t>
            </a:r>
          </a:p>
          <a:p>
            <a:pPr marL="206375" marR="0" lvl="0" indent="-1714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молодежное предпринимательство, в т.ч. центры молодежного инновационного творчества</a:t>
            </a:r>
          </a:p>
          <a:p>
            <a:pPr marL="206375" marR="0" lvl="0" indent="-1714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народные художественные промыслы</a:t>
            </a:r>
          </a:p>
        </p:txBody>
      </p:sp>
      <p:sp>
        <p:nvSpPr>
          <p:cNvPr id="29" name="Down Arrow 33"/>
          <p:cNvSpPr/>
          <p:nvPr/>
        </p:nvSpPr>
        <p:spPr bwMode="auto">
          <a:xfrm>
            <a:off x="3657601" y="3057372"/>
            <a:ext cx="550295" cy="483618"/>
          </a:xfrm>
          <a:prstGeom prst="notchedRightArrow">
            <a:avLst>
              <a:gd name="adj1" fmla="val 50000"/>
              <a:gd name="adj2" fmla="val 58652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30" name="Down Arrow 33"/>
          <p:cNvSpPr/>
          <p:nvPr/>
        </p:nvSpPr>
        <p:spPr bwMode="auto">
          <a:xfrm>
            <a:off x="3638551" y="2174865"/>
            <a:ext cx="550295" cy="483618"/>
          </a:xfrm>
          <a:prstGeom prst="notchedRightArrow">
            <a:avLst>
              <a:gd name="adj1" fmla="val 50000"/>
              <a:gd name="adj2" fmla="val 58652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31" name="Down Arrow 33"/>
          <p:cNvSpPr/>
          <p:nvPr/>
        </p:nvSpPr>
        <p:spPr bwMode="auto">
          <a:xfrm>
            <a:off x="3656013" y="3795491"/>
            <a:ext cx="550294" cy="483618"/>
          </a:xfrm>
          <a:prstGeom prst="notchedRightArrow">
            <a:avLst>
              <a:gd name="adj1" fmla="val 50000"/>
              <a:gd name="adj2" fmla="val 58652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32" name="Down Arrow 33"/>
          <p:cNvSpPr/>
          <p:nvPr/>
        </p:nvSpPr>
        <p:spPr bwMode="auto">
          <a:xfrm>
            <a:off x="3665538" y="1221571"/>
            <a:ext cx="550294" cy="483618"/>
          </a:xfrm>
          <a:prstGeom prst="notchedRightArrow">
            <a:avLst>
              <a:gd name="adj1" fmla="val 50000"/>
              <a:gd name="adj2" fmla="val 58652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3638551" y="4804715"/>
            <a:ext cx="550295" cy="483618"/>
          </a:xfrm>
          <a:prstGeom prst="notchedRightArrow">
            <a:avLst>
              <a:gd name="adj1" fmla="val 50000"/>
              <a:gd name="adj2" fmla="val 58652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35" name="Down Arrow 33"/>
          <p:cNvSpPr/>
          <p:nvPr/>
        </p:nvSpPr>
        <p:spPr bwMode="auto">
          <a:xfrm>
            <a:off x="3638551" y="5703240"/>
            <a:ext cx="550295" cy="483618"/>
          </a:xfrm>
          <a:prstGeom prst="notchedRightArrow">
            <a:avLst>
              <a:gd name="adj1" fmla="val 50000"/>
              <a:gd name="adj2" fmla="val 58652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25648" name="Rectangle 14"/>
          <p:cNvSpPr>
            <a:spLocks noChangeArrowheads="1"/>
          </p:cNvSpPr>
          <p:nvPr/>
        </p:nvSpPr>
        <p:spPr bwMode="auto">
          <a:xfrm>
            <a:off x="1719264" y="6299200"/>
            <a:ext cx="1779587" cy="503238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/>
          <a:lstStyle>
            <a:lvl1pPr marL="34925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925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СПЕЦИАЛЬНАЯ ИНФРАСТРУКТУРА</a:t>
            </a:r>
          </a:p>
        </p:txBody>
      </p:sp>
      <p:sp>
        <p:nvSpPr>
          <p:cNvPr id="33" name="Rectangle 23"/>
          <p:cNvSpPr>
            <a:spLocks noChangeArrowheads="1"/>
          </p:cNvSpPr>
          <p:nvPr/>
        </p:nvSpPr>
        <p:spPr bwMode="auto">
          <a:xfrm>
            <a:off x="4362601" y="6297169"/>
            <a:ext cx="6121400" cy="431800"/>
          </a:xfrm>
          <a:prstGeom prst="roundRect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27305" algn="ctr">
            <a:solidFill>
              <a:schemeClr val="bg1"/>
            </a:solidFill>
            <a:miter lim="800000"/>
            <a:headEnd/>
            <a:tailEnd/>
          </a:ln>
          <a:effectLst>
            <a:outerShdw dist="25000" dir="5400000" rotWithShape="0">
              <a:srgbClr val="5E6981">
                <a:alpha val="37999"/>
              </a:srgbClr>
            </a:outerShdw>
          </a:effectLst>
        </p:spPr>
        <p:txBody>
          <a:bodyPr lIns="36000" tIns="36000" rIns="36000" bIns="36000" anchor="ctr"/>
          <a:lstStyle/>
          <a:p>
            <a:pPr marL="206375" marR="0" lvl="0" indent="-1714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бизнес-инкубаторы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промышленные парки (в том числе частные) и технопарки</a:t>
            </a:r>
          </a:p>
        </p:txBody>
      </p:sp>
      <p:sp>
        <p:nvSpPr>
          <p:cNvPr id="36" name="Down Arrow 33"/>
          <p:cNvSpPr/>
          <p:nvPr/>
        </p:nvSpPr>
        <p:spPr bwMode="auto">
          <a:xfrm>
            <a:off x="3633939" y="6271260"/>
            <a:ext cx="550295" cy="483618"/>
          </a:xfrm>
          <a:prstGeom prst="notchedRightArrow">
            <a:avLst>
              <a:gd name="adj1" fmla="val 50000"/>
              <a:gd name="adj2" fmla="val 58652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9429" y="275712"/>
            <a:ext cx="8521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     Меры государственной поддержки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68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5171</TotalTime>
  <Words>935</Words>
  <Application>Microsoft Office PowerPoint</Application>
  <PresentationFormat>Широкоэкранный</PresentationFormat>
  <Paragraphs>270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3" baseType="lpstr">
      <vt:lpstr>Arial</vt:lpstr>
      <vt:lpstr>Calibri</vt:lpstr>
      <vt:lpstr>Calibri Light</vt:lpstr>
      <vt:lpstr>Constantia</vt:lpstr>
      <vt:lpstr>Helvetica</vt:lpstr>
      <vt:lpstr>Helvetica Neue Medium</vt:lpstr>
      <vt:lpstr>Tahoma</vt:lpstr>
      <vt:lpstr>Trebuchet MS</vt:lpstr>
      <vt:lpstr>Wingdings</vt:lpstr>
      <vt:lpstr>Wingdings 3</vt:lpstr>
      <vt:lpstr>Тема Office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Разработка стратегии развития МСП на период до 2030 года</vt:lpstr>
      <vt:lpstr>Презентация PowerPoint</vt:lpstr>
      <vt:lpstr>Презентация PowerPoint</vt:lpstr>
      <vt:lpstr>Презентация PowerPoint</vt:lpstr>
      <vt:lpstr>                              КОНТАКТЫ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Анжелла Карпова</dc:creator>
  <cp:lastModifiedBy>Александр Николаевич Малафеев</cp:lastModifiedBy>
  <cp:revision>560</cp:revision>
  <cp:lastPrinted>2017-07-27T11:36:12Z</cp:lastPrinted>
  <dcterms:created xsi:type="dcterms:W3CDTF">2017-07-25T10:53:17Z</dcterms:created>
  <dcterms:modified xsi:type="dcterms:W3CDTF">2018-09-06T06:42:55Z</dcterms:modified>
</cp:coreProperties>
</file>