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78" r:id="rId3"/>
    <p:sldId id="289" r:id="rId4"/>
    <p:sldId id="281" r:id="rId5"/>
    <p:sldId id="397" r:id="rId6"/>
    <p:sldId id="403" r:id="rId7"/>
    <p:sldId id="380" r:id="rId8"/>
    <p:sldId id="381" r:id="rId9"/>
    <p:sldId id="382" r:id="rId10"/>
    <p:sldId id="290" r:id="rId11"/>
    <p:sldId id="300" r:id="rId12"/>
    <p:sldId id="294" r:id="rId13"/>
    <p:sldId id="295" r:id="rId14"/>
    <p:sldId id="296" r:id="rId15"/>
    <p:sldId id="297" r:id="rId16"/>
    <p:sldId id="376" r:id="rId17"/>
    <p:sldId id="377" r:id="rId18"/>
    <p:sldId id="298" r:id="rId19"/>
    <p:sldId id="383" r:id="rId20"/>
    <p:sldId id="299" r:id="rId21"/>
    <p:sldId id="304" r:id="rId22"/>
    <p:sldId id="276" r:id="rId23"/>
    <p:sldId id="303" r:id="rId24"/>
    <p:sldId id="402" r:id="rId25"/>
    <p:sldId id="387" r:id="rId26"/>
    <p:sldId id="322" r:id="rId27"/>
    <p:sldId id="388" r:id="rId28"/>
    <p:sldId id="386" r:id="rId29"/>
    <p:sldId id="345" r:id="rId30"/>
    <p:sldId id="348" r:id="rId31"/>
    <p:sldId id="351" r:id="rId32"/>
    <p:sldId id="353" r:id="rId33"/>
    <p:sldId id="352" r:id="rId34"/>
    <p:sldId id="350" r:id="rId35"/>
    <p:sldId id="354" r:id="rId36"/>
    <p:sldId id="355" r:id="rId37"/>
    <p:sldId id="320" r:id="rId38"/>
    <p:sldId id="398" r:id="rId39"/>
    <p:sldId id="356" r:id="rId40"/>
    <p:sldId id="359" r:id="rId41"/>
    <p:sldId id="361" r:id="rId42"/>
    <p:sldId id="357" r:id="rId43"/>
    <p:sldId id="358" r:id="rId44"/>
    <p:sldId id="365" r:id="rId45"/>
    <p:sldId id="360" r:id="rId46"/>
    <p:sldId id="370" r:id="rId47"/>
    <p:sldId id="368" r:id="rId48"/>
    <p:sldId id="369" r:id="rId49"/>
    <p:sldId id="334" r:id="rId50"/>
    <p:sldId id="390" r:id="rId51"/>
    <p:sldId id="335" r:id="rId52"/>
    <p:sldId id="336" r:id="rId53"/>
    <p:sldId id="337" r:id="rId54"/>
    <p:sldId id="338" r:id="rId55"/>
    <p:sldId id="339" r:id="rId56"/>
    <p:sldId id="340" r:id="rId57"/>
    <p:sldId id="371" r:id="rId58"/>
    <p:sldId id="373" r:id="rId59"/>
    <p:sldId id="374" r:id="rId60"/>
    <p:sldId id="404" r:id="rId61"/>
    <p:sldId id="405" r:id="rId62"/>
    <p:sldId id="391" r:id="rId63"/>
    <p:sldId id="392" r:id="rId64"/>
    <p:sldId id="394" r:id="rId65"/>
    <p:sldId id="395" r:id="rId66"/>
    <p:sldId id="396" r:id="rId67"/>
    <p:sldId id="261" r:id="rId68"/>
  </p:sldIdLst>
  <p:sldSz cx="9144000" cy="6858000" type="screen4x3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>
        <p:scale>
          <a:sx n="110" d="100"/>
          <a:sy n="110" d="100"/>
        </p:scale>
        <p:origin x="1596" y="138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2A7C6-F77E-40E9-BEAC-C5D938B80EC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FE3BF-8BEC-4475-9D94-ED16B0DB4AFE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ДЕПУТАТ (ГЛАВА)</a:t>
          </a:r>
        </a:p>
      </dgm:t>
    </dgm:pt>
    <dgm:pt modelId="{55A1D1B4-9849-4F8A-932E-30DD8069136C}" type="parTrans" cxnId="{7E7F7E68-B9F2-460F-B797-B23BF5C20712}">
      <dgm:prSet/>
      <dgm:spPr/>
      <dgm:t>
        <a:bodyPr/>
        <a:lstStyle/>
        <a:p>
          <a:endParaRPr lang="ru-RU"/>
        </a:p>
      </dgm:t>
    </dgm:pt>
    <dgm:pt modelId="{4BE07EE9-58F3-4A06-9026-8D0AF3B1746E}" type="sibTrans" cxnId="{7E7F7E68-B9F2-460F-B797-B23BF5C20712}">
      <dgm:prSet/>
      <dgm:spPr/>
      <dgm:t>
        <a:bodyPr/>
        <a:lstStyle/>
        <a:p>
          <a:endParaRPr lang="ru-RU"/>
        </a:p>
      </dgm:t>
    </dgm:pt>
    <dgm:pt modelId="{FD81B53A-7C4A-4633-BA7F-1ABF767760B9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комиссию по противодействию коррупции  соответствующего муниципального образования</a:t>
          </a:r>
          <a:endParaRPr lang="ru-RU" sz="2600" dirty="0">
            <a:solidFill>
              <a:schemeClr val="tx1"/>
            </a:solidFill>
            <a:effectLst/>
          </a:endParaRPr>
        </a:p>
      </dgm:t>
    </dgm:pt>
    <dgm:pt modelId="{8C183A93-0C81-406E-8F38-B5F1DC94108E}" type="parTrans" cxnId="{35796C5A-E944-4FBD-91C8-1803927D06B2}">
      <dgm:prSet/>
      <dgm:spPr/>
      <dgm:t>
        <a:bodyPr/>
        <a:lstStyle/>
        <a:p>
          <a:endParaRPr lang="ru-RU"/>
        </a:p>
      </dgm:t>
    </dgm:pt>
    <dgm:pt modelId="{E8AC6284-8FE1-433D-B252-48816E9F4909}" type="sibTrans" cxnId="{35796C5A-E944-4FBD-91C8-1803927D06B2}">
      <dgm:prSet/>
      <dgm:spPr/>
      <dgm:t>
        <a:bodyPr/>
        <a:lstStyle/>
        <a:p>
          <a:endParaRPr lang="ru-RU"/>
        </a:p>
      </dgm:t>
    </dgm:pt>
    <dgm:pt modelId="{B1399613-7C09-4B1A-84D2-3F5B124FB7A2}" type="pres">
      <dgm:prSet presAssocID="{32A2A7C6-F77E-40E9-BEAC-C5D938B80E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8A15CD-9CCF-4093-B122-D94499E5076B}" type="pres">
      <dgm:prSet presAssocID="{708FE3BF-8BEC-4475-9D94-ED16B0DB4AFE}" presName="horFlow" presStyleCnt="0"/>
      <dgm:spPr/>
    </dgm:pt>
    <dgm:pt modelId="{9C8CF0AF-606C-47D3-9B41-59DCD0360D06}" type="pres">
      <dgm:prSet presAssocID="{708FE3BF-8BEC-4475-9D94-ED16B0DB4AFE}" presName="bigChev" presStyleLbl="node1" presStyleIdx="0" presStyleCnt="1" custScaleX="71744" custScaleY="110279" custLinFactNeighborX="44263" custLinFactNeighborY="-850"/>
      <dgm:spPr/>
      <dgm:t>
        <a:bodyPr/>
        <a:lstStyle/>
        <a:p>
          <a:endParaRPr lang="ru-RU"/>
        </a:p>
      </dgm:t>
    </dgm:pt>
    <dgm:pt modelId="{B10D13F6-0175-4622-9D81-6D98D1903400}" type="pres">
      <dgm:prSet presAssocID="{8C183A93-0C81-406E-8F38-B5F1DC94108E}" presName="parTrans" presStyleCnt="0"/>
      <dgm:spPr/>
    </dgm:pt>
    <dgm:pt modelId="{8B03B611-5DBF-488B-8EAA-84CA8B11D586}" type="pres">
      <dgm:prSet presAssocID="{FD81B53A-7C4A-4633-BA7F-1ABF767760B9}" presName="node" presStyleLbl="alignAccFollowNode1" presStyleIdx="0" presStyleCnt="1" custScaleX="118253" custScaleY="13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42943F-13FE-4ACB-A39B-F8980EE65364}" type="presOf" srcId="{FD81B53A-7C4A-4633-BA7F-1ABF767760B9}" destId="{8B03B611-5DBF-488B-8EAA-84CA8B11D586}" srcOrd="0" destOrd="0" presId="urn:microsoft.com/office/officeart/2005/8/layout/lProcess3"/>
    <dgm:cxn modelId="{686913E2-BB26-4A42-9BE0-049D951F32D5}" type="presOf" srcId="{32A2A7C6-F77E-40E9-BEAC-C5D938B80EC0}" destId="{B1399613-7C09-4B1A-84D2-3F5B124FB7A2}" srcOrd="0" destOrd="0" presId="urn:microsoft.com/office/officeart/2005/8/layout/lProcess3"/>
    <dgm:cxn modelId="{7E7F7E68-B9F2-460F-B797-B23BF5C20712}" srcId="{32A2A7C6-F77E-40E9-BEAC-C5D938B80EC0}" destId="{708FE3BF-8BEC-4475-9D94-ED16B0DB4AFE}" srcOrd="0" destOrd="0" parTransId="{55A1D1B4-9849-4F8A-932E-30DD8069136C}" sibTransId="{4BE07EE9-58F3-4A06-9026-8D0AF3B1746E}"/>
    <dgm:cxn modelId="{4B4FB9AB-8BFE-432A-A271-BD2913A8FBC5}" type="presOf" srcId="{708FE3BF-8BEC-4475-9D94-ED16B0DB4AFE}" destId="{9C8CF0AF-606C-47D3-9B41-59DCD0360D06}" srcOrd="0" destOrd="0" presId="urn:microsoft.com/office/officeart/2005/8/layout/lProcess3"/>
    <dgm:cxn modelId="{35796C5A-E944-4FBD-91C8-1803927D06B2}" srcId="{708FE3BF-8BEC-4475-9D94-ED16B0DB4AFE}" destId="{FD81B53A-7C4A-4633-BA7F-1ABF767760B9}" srcOrd="0" destOrd="0" parTransId="{8C183A93-0C81-406E-8F38-B5F1DC94108E}" sibTransId="{E8AC6284-8FE1-433D-B252-48816E9F4909}"/>
    <dgm:cxn modelId="{7C27E051-72F5-4A76-9800-1C0CC16A2898}" type="presParOf" srcId="{B1399613-7C09-4B1A-84D2-3F5B124FB7A2}" destId="{D88A15CD-9CCF-4093-B122-D94499E5076B}" srcOrd="0" destOrd="0" presId="urn:microsoft.com/office/officeart/2005/8/layout/lProcess3"/>
    <dgm:cxn modelId="{72CB583C-9274-4531-A816-86797E525F8B}" type="presParOf" srcId="{D88A15CD-9CCF-4093-B122-D94499E5076B}" destId="{9C8CF0AF-606C-47D3-9B41-59DCD0360D06}" srcOrd="0" destOrd="0" presId="urn:microsoft.com/office/officeart/2005/8/layout/lProcess3"/>
    <dgm:cxn modelId="{5F42F5F4-5B22-4819-81EC-4B71300ACFC8}" type="presParOf" srcId="{D88A15CD-9CCF-4093-B122-D94499E5076B}" destId="{B10D13F6-0175-4622-9D81-6D98D1903400}" srcOrd="1" destOrd="0" presId="urn:microsoft.com/office/officeart/2005/8/layout/lProcess3"/>
    <dgm:cxn modelId="{EBC863D8-83CE-4776-80CB-FFCF90F9C57B}" type="presParOf" srcId="{D88A15CD-9CCF-4093-B122-D94499E5076B}" destId="{8B03B611-5DBF-488B-8EAA-84CA8B11D58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23C99-74DD-4BEA-8BE8-80AA83FDFFD3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1EBA82-7E96-410D-860C-47C5CF63D94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402F7-0E1C-45B4-9DCD-C496B890BFF5}" type="parTrans" cxnId="{59558C44-23C8-4F5B-BB85-46F960F08E42}">
      <dgm:prSet/>
      <dgm:spPr/>
      <dgm:t>
        <a:bodyPr/>
        <a:lstStyle/>
        <a:p>
          <a:endParaRPr lang="ru-RU"/>
        </a:p>
      </dgm:t>
    </dgm:pt>
    <dgm:pt modelId="{F3D5D275-32FC-4AEF-9875-D7C59C04A3B5}" type="sibTrans" cxnId="{59558C44-23C8-4F5B-BB85-46F960F08E42}">
      <dgm:prSet/>
      <dgm:spPr/>
      <dgm:t>
        <a:bodyPr/>
        <a:lstStyle/>
        <a:p>
          <a:endParaRPr lang="ru-RU"/>
        </a:p>
      </dgm:t>
    </dgm:pt>
    <dgm:pt modelId="{FA1F738A-75DE-463A-A9F8-A9DFF07FC11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долевая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38BCB-32D5-445E-97FB-6785B6F4191A}" type="parTrans" cxnId="{F8CB716A-26DD-4D6B-84ED-43C9C75605E1}">
      <dgm:prSet/>
      <dgm:spPr/>
      <dgm:t>
        <a:bodyPr/>
        <a:lstStyle/>
        <a:p>
          <a:endParaRPr lang="ru-RU"/>
        </a:p>
      </dgm:t>
    </dgm:pt>
    <dgm:pt modelId="{06C551B7-E02A-4F2E-9F93-34A2F8AFABCD}" type="sibTrans" cxnId="{F8CB716A-26DD-4D6B-84ED-43C9C75605E1}">
      <dgm:prSet/>
      <dgm:spPr/>
      <dgm:t>
        <a:bodyPr/>
        <a:lstStyle/>
        <a:p>
          <a:endParaRPr lang="ru-RU"/>
        </a:p>
      </dgm:t>
    </dgm:pt>
    <dgm:pt modelId="{B73D1C59-09CD-4D26-85D3-AC516714FAA3}">
      <dgm:prSet phldrT="[Текст]" custT="1"/>
      <dgm:spPr>
        <a:solidFill>
          <a:srgbClr val="A923CD">
            <a:alpha val="89804"/>
          </a:srgbClr>
        </a:solidFill>
      </dgm:spPr>
      <dgm:t>
        <a:bodyPr/>
        <a:lstStyle/>
        <a:p>
          <a: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определена </a:t>
          </a:r>
          <a:b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</a:t>
          </a:r>
          <a:b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каждого собственника</a:t>
          </a:r>
          <a:endParaRPr lang="ru-RU" sz="21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7CF01-9C3E-4D76-A3CE-9255CAD64572}" type="parTrans" cxnId="{F312714D-E53B-4D9F-98A5-44DA0821C08C}">
      <dgm:prSet/>
      <dgm:spPr/>
      <dgm:t>
        <a:bodyPr/>
        <a:lstStyle/>
        <a:p>
          <a:endParaRPr lang="ru-RU"/>
        </a:p>
      </dgm:t>
    </dgm:pt>
    <dgm:pt modelId="{3757EDF7-B5AD-4629-8A96-3AB1ED525541}" type="sibTrans" cxnId="{F312714D-E53B-4D9F-98A5-44DA0821C08C}">
      <dgm:prSet/>
      <dgm:spPr/>
      <dgm:t>
        <a:bodyPr/>
        <a:lstStyle/>
        <a:p>
          <a:endParaRPr lang="ru-RU"/>
        </a:p>
      </dgm:t>
    </dgm:pt>
    <dgm:pt modelId="{9538A8E6-28DD-4F82-8790-F84E8CC3AC99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указывается доля</a:t>
          </a:r>
          <a:b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(1/2,  2/3,  5/9)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27FD8-5652-43D3-A383-4FA4E590A76D}" type="parTrans" cxnId="{2F37E28F-66C4-44DE-BD17-2E5263164059}">
      <dgm:prSet/>
      <dgm:spPr/>
      <dgm:t>
        <a:bodyPr/>
        <a:lstStyle/>
        <a:p>
          <a:endParaRPr lang="ru-RU"/>
        </a:p>
      </dgm:t>
    </dgm:pt>
    <dgm:pt modelId="{F88BB44A-A5ED-49AB-9874-C6CC307E6434}" type="sibTrans" cxnId="{2F37E28F-66C4-44DE-BD17-2E5263164059}">
      <dgm:prSet/>
      <dgm:spPr/>
      <dgm:t>
        <a:bodyPr/>
        <a:lstStyle/>
        <a:p>
          <a:endParaRPr lang="ru-RU"/>
        </a:p>
      </dgm:t>
    </dgm:pt>
    <dgm:pt modelId="{D4F550F9-DB45-4375-B273-B67B82CEC86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совместная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53EAE-2358-4CC8-A71B-46A2C5212E64}" type="parTrans" cxnId="{7A4B23CD-A077-4F67-8F91-C89B49880763}">
      <dgm:prSet/>
      <dgm:spPr/>
      <dgm:t>
        <a:bodyPr/>
        <a:lstStyle/>
        <a:p>
          <a:endParaRPr lang="ru-RU"/>
        </a:p>
      </dgm:t>
    </dgm:pt>
    <dgm:pt modelId="{8F80591E-98C6-4752-9C6F-742C81FDB99B}" type="sibTrans" cxnId="{7A4B23CD-A077-4F67-8F91-C89B49880763}">
      <dgm:prSet/>
      <dgm:spPr/>
      <dgm:t>
        <a:bodyPr/>
        <a:lstStyle/>
        <a:p>
          <a:endParaRPr lang="ru-RU"/>
        </a:p>
      </dgm:t>
    </dgm:pt>
    <dgm:pt modelId="{A3931C32-C9BE-4876-8BAE-DACA7FB5608D}">
      <dgm:prSet phldrT="[Текст]" custT="1"/>
      <dgm:spPr>
        <a:solidFill>
          <a:srgbClr val="A923CD">
            <a:alpha val="90000"/>
          </a:srgbClr>
        </a:solidFill>
      </dgm:spPr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определения долей собственников </a:t>
          </a:r>
          <a:endParaRPr lang="ru-RU" sz="2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A344A-34A6-42FF-9B57-4D1E4AA532FA}" type="parTrans" cxnId="{0CB8858B-C940-4BF7-8254-8BFBE4AECF65}">
      <dgm:prSet/>
      <dgm:spPr/>
      <dgm:t>
        <a:bodyPr/>
        <a:lstStyle/>
        <a:p>
          <a:endParaRPr lang="ru-RU"/>
        </a:p>
      </dgm:t>
    </dgm:pt>
    <dgm:pt modelId="{81DD6986-13CB-48F8-A8EB-C7ECF2F93916}" type="sibTrans" cxnId="{0CB8858B-C940-4BF7-8254-8BFBE4AECF65}">
      <dgm:prSet/>
      <dgm:spPr/>
      <dgm:t>
        <a:bodyPr/>
        <a:lstStyle/>
        <a:p>
          <a:endParaRPr lang="ru-RU"/>
        </a:p>
      </dgm:t>
    </dgm:pt>
    <dgm:pt modelId="{F28C5FCA-ED69-4468-A76F-EB2730A4ABF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указываются сведения об иных собственниках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6EDDE-B16F-4EFC-B746-F69604D31600}" type="parTrans" cxnId="{C2F754C4-213B-4F61-B359-852D4296F28B}">
      <dgm:prSet/>
      <dgm:spPr/>
      <dgm:t>
        <a:bodyPr/>
        <a:lstStyle/>
        <a:p>
          <a:endParaRPr lang="ru-RU"/>
        </a:p>
      </dgm:t>
    </dgm:pt>
    <dgm:pt modelId="{B09D3EA8-8FCC-459D-B09D-429AB8EDBB17}" type="sibTrans" cxnId="{C2F754C4-213B-4F61-B359-852D4296F28B}">
      <dgm:prSet/>
      <dgm:spPr/>
      <dgm:t>
        <a:bodyPr/>
        <a:lstStyle/>
        <a:p>
          <a:endParaRPr lang="ru-RU"/>
        </a:p>
      </dgm:t>
    </dgm:pt>
    <dgm:pt modelId="{8DB0F21D-3E28-4280-9D26-D3D2F7150FF6}" type="pres">
      <dgm:prSet presAssocID="{3DE23C99-74DD-4BEA-8BE8-80AA83FDFF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EB4181-98CE-4F2E-A401-A5BD9E431B36}" type="pres">
      <dgm:prSet presAssocID="{001EBA82-7E96-410D-860C-47C5CF63D94A}" presName="horFlow" presStyleCnt="0"/>
      <dgm:spPr/>
    </dgm:pt>
    <dgm:pt modelId="{A658F0A6-4239-4BDB-AD5B-DFE7DFC875E7}" type="pres">
      <dgm:prSet presAssocID="{001EBA82-7E96-410D-860C-47C5CF63D94A}" presName="bigChev" presStyleLbl="node1" presStyleIdx="0" presStyleCnt="3" custScaleX="118534" custScaleY="63214" custLinFactNeighborX="26731" custLinFactNeighborY="-75840"/>
      <dgm:spPr/>
      <dgm:t>
        <a:bodyPr/>
        <a:lstStyle/>
        <a:p>
          <a:endParaRPr lang="ru-RU"/>
        </a:p>
      </dgm:t>
    </dgm:pt>
    <dgm:pt modelId="{537A2D04-69F5-4BE6-AF50-4A6B05039583}" type="pres">
      <dgm:prSet presAssocID="{001EBA82-7E96-410D-860C-47C5CF63D94A}" presName="vSp" presStyleCnt="0"/>
      <dgm:spPr/>
    </dgm:pt>
    <dgm:pt modelId="{43DC0659-5C99-4426-BE76-4FE8CDDA4BAE}" type="pres">
      <dgm:prSet presAssocID="{FA1F738A-75DE-463A-A9F8-A9DFF07FC110}" presName="horFlow" presStyleCnt="0"/>
      <dgm:spPr/>
    </dgm:pt>
    <dgm:pt modelId="{FBDC111E-E43A-4454-88CE-E5F81F1F693C}" type="pres">
      <dgm:prSet presAssocID="{FA1F738A-75DE-463A-A9F8-A9DFF07FC110}" presName="bigChev" presStyleLbl="node1" presStyleIdx="1" presStyleCnt="3" custScaleX="80438" custScaleY="72280" custLinFactX="5637" custLinFactNeighborX="100000" custLinFactNeighborY="99697"/>
      <dgm:spPr/>
      <dgm:t>
        <a:bodyPr/>
        <a:lstStyle/>
        <a:p>
          <a:endParaRPr lang="ru-RU"/>
        </a:p>
      </dgm:t>
    </dgm:pt>
    <dgm:pt modelId="{B4DDB420-3FCF-45A9-B661-F512C139CF89}" type="pres">
      <dgm:prSet presAssocID="{2EB7CF01-9C3E-4D76-A3CE-9255CAD64572}" presName="parTrans" presStyleCnt="0"/>
      <dgm:spPr/>
    </dgm:pt>
    <dgm:pt modelId="{36742C1F-2C8B-4402-8BAA-2FC51122E57F}" type="pres">
      <dgm:prSet presAssocID="{B73D1C59-09CD-4D26-85D3-AC516714FAA3}" presName="node" presStyleLbl="alignAccFollowNode1" presStyleIdx="0" presStyleCnt="4" custScaleX="133051" custScaleY="125033" custLinFactX="8466" custLinFactY="2283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33E91-D3FC-4B46-8F80-D4968A95EB47}" type="pres">
      <dgm:prSet presAssocID="{3757EDF7-B5AD-4629-8A96-3AB1ED525541}" presName="sibTrans" presStyleCnt="0"/>
      <dgm:spPr/>
    </dgm:pt>
    <dgm:pt modelId="{47041B7B-2A53-42FE-8C16-ADF5F7F1FB5B}" type="pres">
      <dgm:prSet presAssocID="{9538A8E6-28DD-4F82-8790-F84E8CC3AC99}" presName="node" presStyleLbl="alignAccFollowNode1" presStyleIdx="1" presStyleCnt="4" custScaleX="163747" custScaleY="125033" custLinFactX="6472" custLinFactY="2283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AC834-FA67-4160-B732-C732932E0833}" type="pres">
      <dgm:prSet presAssocID="{FA1F738A-75DE-463A-A9F8-A9DFF07FC110}" presName="vSp" presStyleCnt="0"/>
      <dgm:spPr/>
    </dgm:pt>
    <dgm:pt modelId="{9F76888D-8667-4C5B-952F-25999DD8F542}" type="pres">
      <dgm:prSet presAssocID="{D4F550F9-DB45-4375-B273-B67B82CEC862}" presName="horFlow" presStyleCnt="0"/>
      <dgm:spPr/>
    </dgm:pt>
    <dgm:pt modelId="{73AB548A-4A79-47F1-A0E9-FDB7459B7101}" type="pres">
      <dgm:prSet presAssocID="{D4F550F9-DB45-4375-B273-B67B82CEC862}" presName="bigChev" presStyleLbl="node1" presStyleIdx="2" presStyleCnt="3" custScaleX="88448" custScaleY="56814" custLinFactX="2939" custLinFactY="17675" custLinFactNeighborX="100000" custLinFactNeighborY="100000"/>
      <dgm:spPr/>
      <dgm:t>
        <a:bodyPr/>
        <a:lstStyle/>
        <a:p>
          <a:endParaRPr lang="ru-RU"/>
        </a:p>
      </dgm:t>
    </dgm:pt>
    <dgm:pt modelId="{5D5F3D74-2332-462E-BB34-D54B729973BA}" type="pres">
      <dgm:prSet presAssocID="{261A344A-34A6-42FF-9B57-4D1E4AA532FA}" presName="parTrans" presStyleCnt="0"/>
      <dgm:spPr/>
    </dgm:pt>
    <dgm:pt modelId="{85C01C46-349A-45A8-9E5F-126124579935}" type="pres">
      <dgm:prSet presAssocID="{A3931C32-C9BE-4876-8BAE-DACA7FB5608D}" presName="node" presStyleLbl="alignAccFollowNode1" presStyleIdx="2" presStyleCnt="4" custScaleX="156309" custScaleY="163525" custLinFactY="40860" custLinFactNeighborX="624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19712-B2C1-43D7-9ED5-025D1B28CA4B}" type="pres">
      <dgm:prSet presAssocID="{81DD6986-13CB-48F8-A8EB-C7ECF2F93916}" presName="sibTrans" presStyleCnt="0"/>
      <dgm:spPr/>
    </dgm:pt>
    <dgm:pt modelId="{42C6CD3A-5566-47EC-85F7-7A6F48C30415}" type="pres">
      <dgm:prSet presAssocID="{F28C5FCA-ED69-4468-A76F-EB2730A4ABFF}" presName="node" presStyleLbl="alignAccFollowNode1" presStyleIdx="3" presStyleCnt="4" custScaleX="157853" custScaleY="169338" custLinFactY="43464" custLinFactNeighborX="-194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26798-4163-4C3F-80FD-98C2BE6778F7}" type="presOf" srcId="{B73D1C59-09CD-4D26-85D3-AC516714FAA3}" destId="{36742C1F-2C8B-4402-8BAA-2FC51122E57F}" srcOrd="0" destOrd="0" presId="urn:microsoft.com/office/officeart/2005/8/layout/lProcess3"/>
    <dgm:cxn modelId="{75C1BA35-6146-4699-A495-C4F37253C585}" type="presOf" srcId="{D4F550F9-DB45-4375-B273-B67B82CEC862}" destId="{73AB548A-4A79-47F1-A0E9-FDB7459B7101}" srcOrd="0" destOrd="0" presId="urn:microsoft.com/office/officeart/2005/8/layout/lProcess3"/>
    <dgm:cxn modelId="{7F9755BF-824D-4561-BBC9-7B6C4768B40D}" type="presOf" srcId="{F28C5FCA-ED69-4468-A76F-EB2730A4ABFF}" destId="{42C6CD3A-5566-47EC-85F7-7A6F48C30415}" srcOrd="0" destOrd="0" presId="urn:microsoft.com/office/officeart/2005/8/layout/lProcess3"/>
    <dgm:cxn modelId="{0CB8858B-C940-4BF7-8254-8BFBE4AECF65}" srcId="{D4F550F9-DB45-4375-B273-B67B82CEC862}" destId="{A3931C32-C9BE-4876-8BAE-DACA7FB5608D}" srcOrd="0" destOrd="0" parTransId="{261A344A-34A6-42FF-9B57-4D1E4AA532FA}" sibTransId="{81DD6986-13CB-48F8-A8EB-C7ECF2F93916}"/>
    <dgm:cxn modelId="{F67CF2EB-FEEF-42AF-87FA-DA8639394C9D}" type="presOf" srcId="{FA1F738A-75DE-463A-A9F8-A9DFF07FC110}" destId="{FBDC111E-E43A-4454-88CE-E5F81F1F693C}" srcOrd="0" destOrd="0" presId="urn:microsoft.com/office/officeart/2005/8/layout/lProcess3"/>
    <dgm:cxn modelId="{59558C44-23C8-4F5B-BB85-46F960F08E42}" srcId="{3DE23C99-74DD-4BEA-8BE8-80AA83FDFFD3}" destId="{001EBA82-7E96-410D-860C-47C5CF63D94A}" srcOrd="0" destOrd="0" parTransId="{823402F7-0E1C-45B4-9DCD-C496B890BFF5}" sibTransId="{F3D5D275-32FC-4AEF-9875-D7C59C04A3B5}"/>
    <dgm:cxn modelId="{F312714D-E53B-4D9F-98A5-44DA0821C08C}" srcId="{FA1F738A-75DE-463A-A9F8-A9DFF07FC110}" destId="{B73D1C59-09CD-4D26-85D3-AC516714FAA3}" srcOrd="0" destOrd="0" parTransId="{2EB7CF01-9C3E-4D76-A3CE-9255CAD64572}" sibTransId="{3757EDF7-B5AD-4629-8A96-3AB1ED525541}"/>
    <dgm:cxn modelId="{F102FF89-20B1-409D-8CE8-16E402B6FEE8}" type="presOf" srcId="{3DE23C99-74DD-4BEA-8BE8-80AA83FDFFD3}" destId="{8DB0F21D-3E28-4280-9D26-D3D2F7150FF6}" srcOrd="0" destOrd="0" presId="urn:microsoft.com/office/officeart/2005/8/layout/lProcess3"/>
    <dgm:cxn modelId="{7A4B23CD-A077-4F67-8F91-C89B49880763}" srcId="{3DE23C99-74DD-4BEA-8BE8-80AA83FDFFD3}" destId="{D4F550F9-DB45-4375-B273-B67B82CEC862}" srcOrd="2" destOrd="0" parTransId="{46753EAE-2358-4CC8-A71B-46A2C5212E64}" sibTransId="{8F80591E-98C6-4752-9C6F-742C81FDB99B}"/>
    <dgm:cxn modelId="{C2F754C4-213B-4F61-B359-852D4296F28B}" srcId="{D4F550F9-DB45-4375-B273-B67B82CEC862}" destId="{F28C5FCA-ED69-4468-A76F-EB2730A4ABFF}" srcOrd="1" destOrd="0" parTransId="{1226EDDE-B16F-4EFC-B746-F69604D31600}" sibTransId="{B09D3EA8-8FCC-459D-B09D-429AB8EDBB17}"/>
    <dgm:cxn modelId="{0C4F32EC-3AFC-4F74-ACB7-86EBDC10EB96}" type="presOf" srcId="{001EBA82-7E96-410D-860C-47C5CF63D94A}" destId="{A658F0A6-4239-4BDB-AD5B-DFE7DFC875E7}" srcOrd="0" destOrd="0" presId="urn:microsoft.com/office/officeart/2005/8/layout/lProcess3"/>
    <dgm:cxn modelId="{F24EF09D-F820-4BF6-9DBF-C72A1A6BC261}" type="presOf" srcId="{9538A8E6-28DD-4F82-8790-F84E8CC3AC99}" destId="{47041B7B-2A53-42FE-8C16-ADF5F7F1FB5B}" srcOrd="0" destOrd="0" presId="urn:microsoft.com/office/officeart/2005/8/layout/lProcess3"/>
    <dgm:cxn modelId="{F8CB716A-26DD-4D6B-84ED-43C9C75605E1}" srcId="{3DE23C99-74DD-4BEA-8BE8-80AA83FDFFD3}" destId="{FA1F738A-75DE-463A-A9F8-A9DFF07FC110}" srcOrd="1" destOrd="0" parTransId="{17938BCB-32D5-445E-97FB-6785B6F4191A}" sibTransId="{06C551B7-E02A-4F2E-9F93-34A2F8AFABCD}"/>
    <dgm:cxn modelId="{2F37E28F-66C4-44DE-BD17-2E5263164059}" srcId="{FA1F738A-75DE-463A-A9F8-A9DFF07FC110}" destId="{9538A8E6-28DD-4F82-8790-F84E8CC3AC99}" srcOrd="1" destOrd="0" parTransId="{1F127FD8-5652-43D3-A383-4FA4E590A76D}" sibTransId="{F88BB44A-A5ED-49AB-9874-C6CC307E6434}"/>
    <dgm:cxn modelId="{C607FA09-D05F-4796-9612-D080DCA6E98D}" type="presOf" srcId="{A3931C32-C9BE-4876-8BAE-DACA7FB5608D}" destId="{85C01C46-349A-45A8-9E5F-126124579935}" srcOrd="0" destOrd="0" presId="urn:microsoft.com/office/officeart/2005/8/layout/lProcess3"/>
    <dgm:cxn modelId="{6223B887-9E43-44A4-AC0F-241684355B14}" type="presParOf" srcId="{8DB0F21D-3E28-4280-9D26-D3D2F7150FF6}" destId="{79EB4181-98CE-4F2E-A401-A5BD9E431B36}" srcOrd="0" destOrd="0" presId="urn:microsoft.com/office/officeart/2005/8/layout/lProcess3"/>
    <dgm:cxn modelId="{3D736C4D-81A5-4B20-8FE2-839CC41B292B}" type="presParOf" srcId="{79EB4181-98CE-4F2E-A401-A5BD9E431B36}" destId="{A658F0A6-4239-4BDB-AD5B-DFE7DFC875E7}" srcOrd="0" destOrd="0" presId="urn:microsoft.com/office/officeart/2005/8/layout/lProcess3"/>
    <dgm:cxn modelId="{76E1D9CF-31B4-4117-973F-87673930BBCE}" type="presParOf" srcId="{8DB0F21D-3E28-4280-9D26-D3D2F7150FF6}" destId="{537A2D04-69F5-4BE6-AF50-4A6B05039583}" srcOrd="1" destOrd="0" presId="urn:microsoft.com/office/officeart/2005/8/layout/lProcess3"/>
    <dgm:cxn modelId="{ABEA0148-26AB-433E-94DC-8AA1D5E6F778}" type="presParOf" srcId="{8DB0F21D-3E28-4280-9D26-D3D2F7150FF6}" destId="{43DC0659-5C99-4426-BE76-4FE8CDDA4BAE}" srcOrd="2" destOrd="0" presId="urn:microsoft.com/office/officeart/2005/8/layout/lProcess3"/>
    <dgm:cxn modelId="{0F0ACB9B-CC68-43DA-886F-D25922DE2766}" type="presParOf" srcId="{43DC0659-5C99-4426-BE76-4FE8CDDA4BAE}" destId="{FBDC111E-E43A-4454-88CE-E5F81F1F693C}" srcOrd="0" destOrd="0" presId="urn:microsoft.com/office/officeart/2005/8/layout/lProcess3"/>
    <dgm:cxn modelId="{3829A758-1A65-459D-8826-D939DDE738ED}" type="presParOf" srcId="{43DC0659-5C99-4426-BE76-4FE8CDDA4BAE}" destId="{B4DDB420-3FCF-45A9-B661-F512C139CF89}" srcOrd="1" destOrd="0" presId="urn:microsoft.com/office/officeart/2005/8/layout/lProcess3"/>
    <dgm:cxn modelId="{D080F37D-DB4E-47B5-9C3C-4CBE1A17B9F0}" type="presParOf" srcId="{43DC0659-5C99-4426-BE76-4FE8CDDA4BAE}" destId="{36742C1F-2C8B-4402-8BAA-2FC51122E57F}" srcOrd="2" destOrd="0" presId="urn:microsoft.com/office/officeart/2005/8/layout/lProcess3"/>
    <dgm:cxn modelId="{D0C057A3-A7D3-4562-A6C1-CC30F530BA79}" type="presParOf" srcId="{43DC0659-5C99-4426-BE76-4FE8CDDA4BAE}" destId="{E3533E91-D3FC-4B46-8F80-D4968A95EB47}" srcOrd="3" destOrd="0" presId="urn:microsoft.com/office/officeart/2005/8/layout/lProcess3"/>
    <dgm:cxn modelId="{07B01946-F7EA-4C52-8025-F779B7372455}" type="presParOf" srcId="{43DC0659-5C99-4426-BE76-4FE8CDDA4BAE}" destId="{47041B7B-2A53-42FE-8C16-ADF5F7F1FB5B}" srcOrd="4" destOrd="0" presId="urn:microsoft.com/office/officeart/2005/8/layout/lProcess3"/>
    <dgm:cxn modelId="{609DB890-5302-4FB8-8370-C83F82F15CC5}" type="presParOf" srcId="{8DB0F21D-3E28-4280-9D26-D3D2F7150FF6}" destId="{276AC834-FA67-4160-B732-C732932E0833}" srcOrd="3" destOrd="0" presId="urn:microsoft.com/office/officeart/2005/8/layout/lProcess3"/>
    <dgm:cxn modelId="{B6F9B6EF-DBE6-4A64-BAD9-EA45A273559D}" type="presParOf" srcId="{8DB0F21D-3E28-4280-9D26-D3D2F7150FF6}" destId="{9F76888D-8667-4C5B-952F-25999DD8F542}" srcOrd="4" destOrd="0" presId="urn:microsoft.com/office/officeart/2005/8/layout/lProcess3"/>
    <dgm:cxn modelId="{CA7E1468-2244-4BCD-8228-DF9E1D6E6088}" type="presParOf" srcId="{9F76888D-8667-4C5B-952F-25999DD8F542}" destId="{73AB548A-4A79-47F1-A0E9-FDB7459B7101}" srcOrd="0" destOrd="0" presId="urn:microsoft.com/office/officeart/2005/8/layout/lProcess3"/>
    <dgm:cxn modelId="{ED40EE7F-4623-49C2-B6C3-E18D6028EB13}" type="presParOf" srcId="{9F76888D-8667-4C5B-952F-25999DD8F542}" destId="{5D5F3D74-2332-462E-BB34-D54B729973BA}" srcOrd="1" destOrd="0" presId="urn:microsoft.com/office/officeart/2005/8/layout/lProcess3"/>
    <dgm:cxn modelId="{4C3313B0-6198-4F64-BC85-8BA10650D615}" type="presParOf" srcId="{9F76888D-8667-4C5B-952F-25999DD8F542}" destId="{85C01C46-349A-45A8-9E5F-126124579935}" srcOrd="2" destOrd="0" presId="urn:microsoft.com/office/officeart/2005/8/layout/lProcess3"/>
    <dgm:cxn modelId="{7556BCE4-FC7C-412B-A1BA-17487E889D07}" type="presParOf" srcId="{9F76888D-8667-4C5B-952F-25999DD8F542}" destId="{C1D19712-B2C1-43D7-9ED5-025D1B28CA4B}" srcOrd="3" destOrd="0" presId="urn:microsoft.com/office/officeart/2005/8/layout/lProcess3"/>
    <dgm:cxn modelId="{E0C08A8C-943B-4C15-801A-3B236E813BAC}" type="presParOf" srcId="{9F76888D-8667-4C5B-952F-25999DD8F542}" destId="{42C6CD3A-5566-47EC-85F7-7A6F48C3041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F0AF-606C-47D3-9B41-59DCD0360D06}">
      <dsp:nvSpPr>
        <dsp:cNvPr id="0" name=""/>
        <dsp:cNvSpPr/>
      </dsp:nvSpPr>
      <dsp:spPr>
        <a:xfrm>
          <a:off x="339711" y="728081"/>
          <a:ext cx="4177047" cy="2568246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ДЕПУТАТ (ГЛАВА)</a:t>
          </a:r>
        </a:p>
      </dsp:txBody>
      <dsp:txXfrm>
        <a:off x="1623834" y="728081"/>
        <a:ext cx="1608801" cy="2568246"/>
      </dsp:txXfrm>
    </dsp:sp>
    <dsp:sp modelId="{8B03B611-5DBF-488B-8EAA-84CA8B11D586}">
      <dsp:nvSpPr>
        <dsp:cNvPr id="0" name=""/>
        <dsp:cNvSpPr/>
      </dsp:nvSpPr>
      <dsp:spPr>
        <a:xfrm>
          <a:off x="3424860" y="712177"/>
          <a:ext cx="5714445" cy="2639644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комиссию по противодействию коррупции  соответствующего муниципального образования</a:t>
          </a:r>
          <a:endParaRPr lang="ru-RU" sz="2600" kern="1200" dirty="0">
            <a:solidFill>
              <a:schemeClr val="tx1"/>
            </a:solidFill>
            <a:effectLst/>
          </a:endParaRPr>
        </a:p>
      </dsp:txBody>
      <dsp:txXfrm>
        <a:off x="4744682" y="712177"/>
        <a:ext cx="3074801" cy="2639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8F0A6-4239-4BDB-AD5B-DFE7DFC875E7}">
      <dsp:nvSpPr>
        <dsp:cNvPr id="0" name=""/>
        <dsp:cNvSpPr/>
      </dsp:nvSpPr>
      <dsp:spPr>
        <a:xfrm>
          <a:off x="758891" y="593714"/>
          <a:ext cx="3334185" cy="711246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14" y="593714"/>
        <a:ext cx="2622939" cy="711246"/>
      </dsp:txXfrm>
    </dsp:sp>
    <dsp:sp modelId="{FBDC111E-E43A-4454-88CE-E5F81F1F693C}">
      <dsp:nvSpPr>
        <dsp:cNvPr id="0" name=""/>
        <dsp:cNvSpPr/>
      </dsp:nvSpPr>
      <dsp:spPr>
        <a:xfrm>
          <a:off x="531219" y="3614713"/>
          <a:ext cx="2262601" cy="813251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долевая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7845" y="3614713"/>
        <a:ext cx="1449350" cy="813251"/>
      </dsp:txXfrm>
    </dsp:sp>
    <dsp:sp modelId="{36742C1F-2C8B-4402-8BAA-2FC51122E57F}">
      <dsp:nvSpPr>
        <dsp:cNvPr id="0" name=""/>
        <dsp:cNvSpPr/>
      </dsp:nvSpPr>
      <dsp:spPr>
        <a:xfrm>
          <a:off x="2428425" y="3462939"/>
          <a:ext cx="3106297" cy="1167641"/>
        </a:xfrm>
        <a:prstGeom prst="chevron">
          <a:avLst/>
        </a:prstGeom>
        <a:solidFill>
          <a:srgbClr val="A923CD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определена </a:t>
          </a:r>
          <a:b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</a:t>
          </a:r>
          <a:b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каждого собственника</a:t>
          </a:r>
          <a:endParaRPr lang="ru-RU" sz="2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2246" y="3462939"/>
        <a:ext cx="1938656" cy="1167641"/>
      </dsp:txXfrm>
    </dsp:sp>
    <dsp:sp modelId="{47041B7B-2A53-42FE-8C16-ADF5F7F1FB5B}">
      <dsp:nvSpPr>
        <dsp:cNvPr id="0" name=""/>
        <dsp:cNvSpPr/>
      </dsp:nvSpPr>
      <dsp:spPr>
        <a:xfrm>
          <a:off x="5161316" y="3462939"/>
          <a:ext cx="3822946" cy="1167641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1942688"/>
              <a:satOff val="-6081"/>
              <a:lumOff val="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указывается доля</a:t>
          </a:r>
          <a:b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(1/2,  2/3,  5/9)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5137" y="3462939"/>
        <a:ext cx="2655305" cy="1167641"/>
      </dsp:txXfrm>
    </dsp:sp>
    <dsp:sp modelId="{73AB548A-4A79-47F1-A0E9-FDB7459B7101}">
      <dsp:nvSpPr>
        <dsp:cNvPr id="0" name=""/>
        <dsp:cNvSpPr/>
      </dsp:nvSpPr>
      <dsp:spPr>
        <a:xfrm>
          <a:off x="455329" y="5436034"/>
          <a:ext cx="2487910" cy="639237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совместная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948" y="5436034"/>
        <a:ext cx="1848673" cy="639237"/>
      </dsp:txXfrm>
    </dsp:sp>
    <dsp:sp modelId="{85C01C46-349A-45A8-9E5F-126124579935}">
      <dsp:nvSpPr>
        <dsp:cNvPr id="0" name=""/>
        <dsp:cNvSpPr/>
      </dsp:nvSpPr>
      <dsp:spPr>
        <a:xfrm>
          <a:off x="2333502" y="4983535"/>
          <a:ext cx="3649294" cy="1527105"/>
        </a:xfrm>
        <a:prstGeom prst="chevron">
          <a:avLst/>
        </a:prstGeom>
        <a:solidFill>
          <a:srgbClr val="A923CD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3885376"/>
              <a:satOff val="-12163"/>
              <a:lumOff val="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определения долей собственников </a:t>
          </a:r>
          <a:endParaRPr lang="ru-RU" sz="2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7055" y="4983535"/>
        <a:ext cx="2122189" cy="1527105"/>
      </dsp:txXfrm>
    </dsp:sp>
    <dsp:sp modelId="{42C6CD3A-5566-47EC-85F7-7A6F48C30415}">
      <dsp:nvSpPr>
        <dsp:cNvPr id="0" name=""/>
        <dsp:cNvSpPr/>
      </dsp:nvSpPr>
      <dsp:spPr>
        <a:xfrm>
          <a:off x="5388067" y="4980710"/>
          <a:ext cx="3685341" cy="1581391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указываются сведения об иных собственниках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8763" y="4980710"/>
        <a:ext cx="2103950" cy="1581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FEBC6-C430-466F-BC1A-C30BA9AE792C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66133-2910-4115-9599-191750F8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8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16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3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85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20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9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1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0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07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9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3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2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50" y="6356350"/>
            <a:ext cx="5737500" cy="365127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00" y="684000"/>
            <a:ext cx="5298750" cy="1305000"/>
          </a:xfrm>
        </p:spPr>
        <p:txBody>
          <a:bodyPr anchor="b"/>
          <a:lstStyle>
            <a:lvl1pPr algn="ctr">
              <a:defRPr sz="45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89001"/>
            <a:ext cx="68067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50" y="2034000"/>
            <a:ext cx="78867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89001"/>
            <a:ext cx="68067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80;&#1073;&#1076;&#1076;.&#1088;&#1092;/" TargetMode="External"/><Relationship Id="rId7" Type="http://schemas.openxmlformats.org/officeDocument/2006/relationships/hyperlink" Target="https://egrul.nalog.ru/index.html" TargetMode="External"/><Relationship Id="rId2" Type="http://schemas.openxmlformats.org/officeDocument/2006/relationships/hyperlink" Target="https://es.pfrf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osreestr.ru/wps/portal/online_request" TargetMode="External"/><Relationship Id="rId5" Type="http://schemas.openxmlformats.org/officeDocument/2006/relationships/hyperlink" Target="http://fssprus.ru/" TargetMode="External"/><Relationship Id="rId4" Type="http://schemas.openxmlformats.org/officeDocument/2006/relationships/hyperlink" Target="https://lkfl2.nalog.ru/lkfl/logi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currency_base/dail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remlin.ru/structure/additional/1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00" y="459000"/>
            <a:ext cx="4572000" cy="261000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Вопросы заполнения справок о доходах, расходах, об имуществе и обязательствах имущественного </a:t>
            </a:r>
            <a:r>
              <a:rPr lang="ru-RU" sz="3000" dirty="0" smtClean="0">
                <a:solidFill>
                  <a:srgbClr val="002060"/>
                </a:solidFill>
                <a:latin typeface="+mn-lt"/>
              </a:rPr>
              <a:t>характера за 2020 год</a:t>
            </a:r>
            <a:endParaRPr lang="ru-RU" sz="3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29000"/>
            <a:ext cx="9108504" cy="520612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cs typeface="Times New Roman" panose="02020603050405020304" pitchFamily="18" charset="0"/>
              </a:rPr>
              <a:t>Пенсионный фонд Российской </a:t>
            </a:r>
            <a:r>
              <a:rPr lang="ru-RU" b="1" dirty="0" smtClean="0">
                <a:cs typeface="Times New Roman" panose="02020603050405020304" pitchFamily="18" charset="0"/>
              </a:rPr>
              <a:t>Федерации </a:t>
            </a:r>
            <a:r>
              <a:rPr lang="en-US" b="1" dirty="0">
                <a:cs typeface="Times New Roman" panose="02020603050405020304" pitchFamily="18" charset="0"/>
                <a:hlinkClick r:id="rId2"/>
              </a:rPr>
              <a:t>https://es.pfrf.ru</a:t>
            </a:r>
            <a:r>
              <a:rPr lang="en-US" b="1" dirty="0" smtClean="0">
                <a:cs typeface="Times New Roman" panose="02020603050405020304" pitchFamily="18" charset="0"/>
                <a:hlinkClick r:id="rId2"/>
              </a:rPr>
              <a:t>/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anose="02020603050405020304" pitchFamily="18" charset="0"/>
              </a:rPr>
              <a:t>ГИБДД </a:t>
            </a:r>
            <a:r>
              <a:rPr lang="ru-RU" b="1" dirty="0">
                <a:cs typeface="Times New Roman" panose="02020603050405020304" pitchFamily="18" charset="0"/>
              </a:rPr>
              <a:t>России </a:t>
            </a:r>
            <a:r>
              <a:rPr lang="en-US" b="1" dirty="0"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b="1" dirty="0" smtClean="0">
                <a:cs typeface="Times New Roman" panose="02020603050405020304" pitchFamily="18" charset="0"/>
                <a:hlinkClick r:id="rId3"/>
              </a:rPr>
              <a:t>://</a:t>
            </a:r>
            <a:r>
              <a:rPr lang="ru-RU" b="1" dirty="0" err="1" smtClean="0">
                <a:cs typeface="Times New Roman" panose="02020603050405020304" pitchFamily="18" charset="0"/>
                <a:hlinkClick r:id="rId3"/>
              </a:rPr>
              <a:t>гибдд.рф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cs typeface="Times New Roman" panose="02020603050405020304" pitchFamily="18" charset="0"/>
              </a:rPr>
              <a:t>Личный </a:t>
            </a:r>
            <a:r>
              <a:rPr lang="ru-RU" b="1" dirty="0" smtClean="0">
                <a:cs typeface="Times New Roman" panose="02020603050405020304" pitchFamily="18" charset="0"/>
              </a:rPr>
              <a:t>кабинет налогоплательщика </a:t>
            </a:r>
            <a:r>
              <a:rPr lang="en-US" b="1" dirty="0" smtClean="0"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b="1" dirty="0">
                <a:cs typeface="Times New Roman" panose="02020603050405020304" pitchFamily="18" charset="0"/>
                <a:hlinkClick r:id="rId4"/>
              </a:rPr>
              <a:t>:</a:t>
            </a:r>
            <a:r>
              <a:rPr lang="en-US" b="1" dirty="0" smtClean="0">
                <a:cs typeface="Times New Roman" panose="02020603050405020304" pitchFamily="18" charset="0"/>
                <a:hlinkClick r:id="rId4"/>
              </a:rPr>
              <a:t>//lkfl2.nalog.ru/lkfl/login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anose="02020603050405020304" pitchFamily="18" charset="0"/>
              </a:rPr>
              <a:t>Федеральная служба </a:t>
            </a:r>
            <a:r>
              <a:rPr lang="ru-RU" b="1" dirty="0">
                <a:cs typeface="Times New Roman" panose="02020603050405020304" pitchFamily="18" charset="0"/>
              </a:rPr>
              <a:t>судебных приставов </a:t>
            </a:r>
            <a:r>
              <a:rPr lang="en-US" b="1" dirty="0" smtClean="0"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b="1" dirty="0">
                <a:cs typeface="Times New Roman" panose="02020603050405020304" pitchFamily="18" charset="0"/>
                <a:hlinkClick r:id="rId5"/>
              </a:rPr>
              <a:t>://fssprus.ru</a:t>
            </a:r>
            <a:r>
              <a:rPr lang="en-US" b="1" dirty="0" smtClean="0">
                <a:cs typeface="Times New Roman" panose="02020603050405020304" pitchFamily="18" charset="0"/>
                <a:hlinkClick r:id="rId5"/>
              </a:rPr>
              <a:t>/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anose="02020603050405020304" pitchFamily="18" charset="0"/>
              </a:rPr>
              <a:t>Росреестр </a:t>
            </a:r>
            <a:r>
              <a:rPr lang="en-US" b="1" dirty="0"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b="1" dirty="0" smtClean="0">
                <a:cs typeface="Times New Roman" panose="02020603050405020304" pitchFamily="18" charset="0"/>
                <a:hlinkClick r:id="rId6"/>
              </a:rPr>
              <a:t>rosreestr.ru/wps/portal/online_request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cap="small" dirty="0" smtClean="0"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cs typeface="Times New Roman" panose="02020603050405020304" pitchFamily="18" charset="0"/>
              </a:rPr>
              <a:t>редоставление</a:t>
            </a:r>
            <a:r>
              <a:rPr lang="ru-RU" b="1" cap="small" dirty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сведений из ЕГРЮЛ/ЕГРИП </a:t>
            </a:r>
            <a:r>
              <a:rPr lang="en-US" b="1" dirty="0" smtClean="0"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b="1" dirty="0">
                <a:cs typeface="Times New Roman" panose="02020603050405020304" pitchFamily="18" charset="0"/>
                <a:hlinkClick r:id="rId7"/>
              </a:rPr>
              <a:t>://</a:t>
            </a:r>
            <a:r>
              <a:rPr lang="en-US" b="1" dirty="0" smtClean="0">
                <a:cs typeface="Times New Roman" panose="02020603050405020304" pitchFamily="18" charset="0"/>
                <a:hlinkClick r:id="rId7"/>
              </a:rPr>
              <a:t>egrul.nalog.ru/index.html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b="1" cap="all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ИСПОЛЬЗОВАНИЕ СЕРВИСОВ ОНЛАЙН-ИНФОРМАЦИИ ЯВЛЯЕТСЯ ЛИШЬ </a:t>
            </a:r>
            <a:r>
              <a:rPr lang="ru-RU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ВСПОМОГАТЕЛЬНЫМ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ИНСТРУМЕНТОМ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Справку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рекомендуется</a:t>
            </a:r>
            <a:r>
              <a:rPr lang="ru-RU" b="1" dirty="0">
                <a:cs typeface="Times New Roman" panose="02020603050405020304" pitchFamily="18" charset="0"/>
              </a:rPr>
              <a:t> заполнять на основании правоустанавливающих и иных подтверждающих официальных </a:t>
            </a:r>
            <a:r>
              <a:rPr lang="ru-RU" b="1" dirty="0" smtClean="0">
                <a:cs typeface="Times New Roman" panose="02020603050405020304" pitchFamily="18" charset="0"/>
              </a:rPr>
              <a:t>документов. </a:t>
            </a:r>
            <a:r>
              <a:rPr lang="ru-RU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РЕКОМЕНДУЕТСЯ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пользоваться информацией, </a:t>
            </a:r>
            <a:r>
              <a:rPr lang="ru-RU" b="1" dirty="0" smtClean="0">
                <a:cs typeface="Times New Roman" panose="02020603050405020304" pitchFamily="18" charset="0"/>
              </a:rPr>
              <a:t> полученной </a:t>
            </a:r>
            <a:r>
              <a:rPr lang="ru-RU" b="1" dirty="0">
                <a:cs typeface="Times New Roman" panose="02020603050405020304" pitchFamily="18" charset="0"/>
              </a:rPr>
              <a:t>по телефону, в том числе в виде </a:t>
            </a:r>
            <a:r>
              <a:rPr lang="ru-RU" b="1" dirty="0" smtClean="0">
                <a:cs typeface="Times New Roman" panose="02020603050405020304" pitchFamily="18" charset="0"/>
              </a:rPr>
              <a:t>смс-сообщения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661363" y="6469998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97001" y="412771"/>
            <a:ext cx="7799811" cy="4714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СЕРВИСЫ ОНЛАЙН-ИНФОРМАЦИИ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6273" y="83967"/>
            <a:ext cx="8064896" cy="491655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1.   СВЕДЕНИЯ О ДОХОДАХ</a:t>
            </a:r>
            <a:endParaRPr lang="ru-RU" sz="27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094" y="594000"/>
            <a:ext cx="828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cs typeface="Times New Roman" panose="02020603050405020304" pitchFamily="18" charset="0"/>
              </a:rPr>
              <a:t>Представляются за отчетный период </a:t>
            </a:r>
            <a:br>
              <a:rPr lang="ru-RU" sz="2600" b="1" dirty="0" smtClean="0">
                <a:cs typeface="Times New Roman" panose="02020603050405020304" pitchFamily="18" charset="0"/>
              </a:rPr>
            </a:br>
            <a:r>
              <a:rPr lang="ru-RU" sz="2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 1</a:t>
            </a:r>
            <a:r>
              <a:rPr lang="ru-RU" sz="2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ru-RU" sz="2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января 2020 года по </a:t>
            </a:r>
            <a:r>
              <a:rPr lang="ru-RU" sz="2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31 </a:t>
            </a:r>
            <a:r>
              <a:rPr lang="ru-RU" sz="2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декабря 2020 года</a:t>
            </a:r>
            <a:endParaRPr lang="ru-RU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1514" y="1899000"/>
            <a:ext cx="8730000" cy="2232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6088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dirty="0" smtClean="0">
                <a:cs typeface="Times New Roman" panose="02020603050405020304" pitchFamily="18" charset="0"/>
              </a:rPr>
              <a:t>В целях представления сведений в справке под «</a:t>
            </a:r>
            <a:r>
              <a:rPr lang="ru-RU" sz="2500" b="1" u="sng" dirty="0" smtClean="0">
                <a:cs typeface="Times New Roman" panose="02020603050405020304" pitchFamily="18" charset="0"/>
              </a:rPr>
              <a:t>доходом»</a:t>
            </a:r>
            <a:r>
              <a:rPr lang="ru-RU" sz="2500" dirty="0" smtClean="0">
                <a:cs typeface="Times New Roman" panose="02020603050405020304" pitchFamily="18" charset="0"/>
              </a:rPr>
              <a:t> понимаются </a:t>
            </a:r>
            <a:r>
              <a:rPr lang="ru-RU" sz="2500" b="1" u="sng" dirty="0" smtClean="0">
                <a:cs typeface="Times New Roman" panose="02020603050405020304" pitchFamily="18" charset="0"/>
              </a:rPr>
              <a:t>любые денежные поступления</a:t>
            </a:r>
            <a:r>
              <a:rPr lang="ru-RU" sz="2500" dirty="0" smtClean="0">
                <a:cs typeface="Times New Roman" panose="02020603050405020304" pitchFamily="18" charset="0"/>
              </a:rPr>
              <a:t> лица, сдающего справку, его супруги (супруга) и несовершеннолетних детей в наличной или безналичной форме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30255" y="4131779"/>
            <a:ext cx="86190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500" dirty="0">
                <a:cs typeface="Times New Roman" panose="02020603050405020304" pitchFamily="18" charset="0"/>
              </a:rPr>
              <a:t>Полученные доходы, в том числе по основному месту работы, указываются </a:t>
            </a:r>
            <a:r>
              <a:rPr lang="ru-RU" sz="25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БЕЗ вычета </a:t>
            </a:r>
            <a:r>
              <a:rPr lang="ru-RU" sz="25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налога на доходы физических </a:t>
            </a:r>
            <a:r>
              <a:rPr lang="ru-RU" sz="25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лиц </a:t>
            </a:r>
            <a:r>
              <a:rPr lang="ru-RU" sz="2500" b="1" u="sng" dirty="0" smtClean="0">
                <a:cs typeface="Times New Roman" panose="02020603050405020304" pitchFamily="18" charset="0"/>
              </a:rPr>
              <a:t>(СПРАВКА по форме 2-НДФЛ)</a:t>
            </a:r>
            <a:endParaRPr lang="ru-RU" sz="2500" b="1" u="sng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914" y="5724000"/>
            <a:ext cx="8730000" cy="833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«Самозанятый» может узнать свой доход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в </a:t>
            </a:r>
            <a:r>
              <a:rPr lang="ru-RU" sz="2400" b="1" dirty="0">
                <a:solidFill>
                  <a:sysClr val="windowText" lastClr="000000"/>
                </a:solidFill>
              </a:rPr>
              <a:t>приложении </a:t>
            </a:r>
            <a:endParaRPr lang="ru-RU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«</a:t>
            </a:r>
            <a:r>
              <a:rPr lang="ru-RU" sz="2400" b="1" dirty="0">
                <a:solidFill>
                  <a:sysClr val="windowText" lastClr="000000"/>
                </a:solidFill>
              </a:rPr>
              <a:t>Мой налог»</a:t>
            </a:r>
          </a:p>
        </p:txBody>
      </p:sp>
    </p:spTree>
    <p:extLst>
      <p:ext uri="{BB962C8B-B14F-4D97-AF65-F5344CB8AC3E}">
        <p14:creationId xmlns:p14="http://schemas.microsoft.com/office/powerpoint/2010/main" val="39505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000" y="249000"/>
            <a:ext cx="7380000" cy="1200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ДОХОД индивидуального </a:t>
            </a:r>
            <a:br>
              <a:rPr lang="ru-RU" sz="2800" b="1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предпринимателя</a:t>
            </a:r>
            <a:endParaRPr lang="ru-RU" sz="2800" b="1" cap="all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000" y="1629000"/>
            <a:ext cx="8910000" cy="5100000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cs typeface="Times New Roman" panose="02020603050405020304" pitchFamily="18" charset="0"/>
              </a:rPr>
              <a:t>Представление </a:t>
            </a:r>
            <a:r>
              <a:rPr lang="ru-RU" sz="2200" b="1" dirty="0" smtClean="0">
                <a:cs typeface="Times New Roman" panose="02020603050405020304" pitchFamily="18" charset="0"/>
              </a:rPr>
              <a:t>сведений о доходах </a:t>
            </a:r>
            <a:r>
              <a:rPr lang="ru-RU" sz="2200" b="1" dirty="0">
                <a:cs typeface="Times New Roman" panose="02020603050405020304" pitchFamily="18" charset="0"/>
              </a:rPr>
              <a:t>в отношении лица, зарегистрированного в качестве </a:t>
            </a:r>
            <a:r>
              <a:rPr lang="ru-RU" sz="2200" b="1" cap="al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ИП</a:t>
            </a:r>
            <a:r>
              <a:rPr lang="ru-RU" sz="2200" b="1" dirty="0" smtClean="0">
                <a:cs typeface="Times New Roman" panose="02020603050405020304" pitchFamily="18" charset="0"/>
              </a:rPr>
              <a:t>:</a:t>
            </a:r>
          </a:p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cs typeface="Times New Roman" panose="02020603050405020304" pitchFamily="18" charset="0"/>
              </a:rPr>
              <a:t>1) при </a:t>
            </a:r>
            <a:r>
              <a:rPr lang="ru-RU" sz="2200" b="1" dirty="0">
                <a:cs typeface="Times New Roman" panose="02020603050405020304" pitchFamily="18" charset="0"/>
              </a:rPr>
              <a:t>применении системы налогообложения в виде единого налога на вмененный доход для отдельных видов деятельности </a:t>
            </a: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(ЕНВД) </a:t>
            </a:r>
            <a:r>
              <a:rPr lang="ru-RU" sz="2200" b="1" dirty="0">
                <a:cs typeface="Times New Roman" panose="02020603050405020304" pitchFamily="18" charset="0"/>
              </a:rPr>
              <a:t>в качестве </a:t>
            </a:r>
            <a:r>
              <a:rPr lang="ru-RU" sz="2200" b="1" dirty="0" smtClean="0">
                <a:cs typeface="Times New Roman" panose="02020603050405020304" pitchFamily="18" charset="0"/>
              </a:rPr>
              <a:t>«дохода» </a:t>
            </a:r>
            <a:r>
              <a:rPr lang="ru-RU" sz="2200" b="1" dirty="0">
                <a:cs typeface="Times New Roman" panose="02020603050405020304" pitchFamily="18" charset="0"/>
              </a:rPr>
              <a:t>указывается величина вмененного </a:t>
            </a:r>
            <a:r>
              <a:rPr lang="ru-RU" sz="2200" b="1" dirty="0" smtClean="0">
                <a:cs typeface="Times New Roman" panose="02020603050405020304" pitchFamily="18" charset="0"/>
              </a:rPr>
              <a:t>дохода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cs typeface="Times New Roman" panose="02020603050405020304" pitchFamily="18" charset="0"/>
              </a:rPr>
              <a:t>2</a:t>
            </a:r>
            <a:r>
              <a:rPr lang="ru-RU" sz="2200" b="1" dirty="0">
                <a:cs typeface="Times New Roman" panose="02020603050405020304" pitchFamily="18" charset="0"/>
              </a:rPr>
              <a:t>) при применении упрощенной системы налогообложения </a:t>
            </a: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(УСН) </a:t>
            </a:r>
            <a:r>
              <a:rPr lang="ru-RU" sz="2200" b="1" dirty="0">
                <a:cs typeface="Times New Roman" panose="02020603050405020304" pitchFamily="18" charset="0"/>
              </a:rPr>
              <a:t>в качестве </a:t>
            </a:r>
            <a:r>
              <a:rPr lang="ru-RU" sz="2200" b="1" dirty="0" smtClean="0">
                <a:cs typeface="Times New Roman" panose="02020603050405020304" pitchFamily="18" charset="0"/>
              </a:rPr>
              <a:t>«дохода» </a:t>
            </a:r>
            <a:r>
              <a:rPr lang="ru-RU" sz="2200" b="1" dirty="0">
                <a:cs typeface="Times New Roman" panose="02020603050405020304" pitchFamily="18" charset="0"/>
              </a:rPr>
              <a:t>указывается сумма полученных доходов за налоговый период, которая подлежит указанию в налоговой декларации по налогу, уплачиваемому в связи с применением УСН, </a:t>
            </a:r>
            <a:r>
              <a:rPr lang="ru-RU" sz="2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НЕЗАВИСИМО </a:t>
            </a:r>
            <a:r>
              <a:rPr lang="ru-RU" sz="2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от объекта </a:t>
            </a:r>
            <a:r>
              <a:rPr lang="ru-RU" sz="2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налогообложения</a:t>
            </a:r>
          </a:p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3) Доход 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 </a:t>
            </a:r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ПСН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указывается на основании книги учета доходов </a:t>
            </a:r>
          </a:p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) Доход при </a:t>
            </a: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ЕСХН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указывается на основании налоговой 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декларации</a:t>
            </a:r>
            <a:endParaRPr lang="ru-RU" sz="2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81603" y="6342782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0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557000" y="125874"/>
            <a:ext cx="7470000" cy="1323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ДОХОД ОТ ВКЛАДОВ В БАНКАХ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И ИНЫХ КРЕДИТНЫХ ОРГАНИЗАЦИЯХ </a:t>
            </a:r>
            <a:endParaRPr lang="ru-RU" sz="28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" y="1689000"/>
            <a:ext cx="8955000" cy="5002701"/>
          </a:xfrm>
        </p:spPr>
        <p:txBody>
          <a:bodyPr>
            <a:normAutofit/>
          </a:bodyPr>
          <a:lstStyle/>
          <a:p>
            <a:pPr marL="0" indent="446088" algn="just">
              <a:buNone/>
            </a:pPr>
            <a:r>
              <a:rPr lang="ru-RU" sz="2600" b="1" dirty="0" smtClean="0">
                <a:cs typeface="Times New Roman" pitchFamily="18" charset="0"/>
              </a:rPr>
              <a:t>Указывается </a:t>
            </a:r>
            <a:r>
              <a:rPr lang="ru-RU" sz="2600" b="1" dirty="0">
                <a:cs typeface="Times New Roman" pitchFamily="18" charset="0"/>
              </a:rPr>
              <a:t>общая сумма </a:t>
            </a:r>
            <a:r>
              <a:rPr lang="ru-RU" sz="2600" b="1" dirty="0" smtClean="0">
                <a:cs typeface="Times New Roman" pitchFamily="18" charset="0"/>
              </a:rPr>
              <a:t>доходов в </a:t>
            </a:r>
            <a:r>
              <a:rPr lang="ru-RU" sz="2600" b="1" dirty="0">
                <a:cs typeface="Times New Roman" pitchFamily="18" charset="0"/>
              </a:rPr>
              <a:t>виде процентов </a:t>
            </a:r>
            <a:r>
              <a:rPr lang="ru-RU" sz="2600" b="1" dirty="0" smtClean="0">
                <a:cs typeface="Times New Roman" pitchFamily="18" charset="0"/>
              </a:rPr>
              <a:t>по </a:t>
            </a:r>
            <a:r>
              <a:rPr lang="ru-RU" sz="2600" b="1" dirty="0">
                <a:cs typeface="Times New Roman" pitchFamily="18" charset="0"/>
              </a:rPr>
              <a:t>любым вкладам (счетам) в банках и иных кредитных организациях, вне зависимости от их вида и валюты</a:t>
            </a:r>
            <a:r>
              <a:rPr lang="ru-RU" sz="2600" b="1" dirty="0" smtClean="0">
                <a:cs typeface="Times New Roman" pitchFamily="18" charset="0"/>
              </a:rPr>
              <a:t>, а </a:t>
            </a:r>
            <a:r>
              <a:rPr lang="ru-RU" sz="2600" b="1" dirty="0">
                <a:cs typeface="Times New Roman" pitchFamily="18" charset="0"/>
              </a:rPr>
              <a:t>также доходы от вкладов (счетов), </a:t>
            </a:r>
            <a:r>
              <a:rPr lang="ru-RU" sz="2600" b="1" dirty="0" smtClean="0">
                <a:cs typeface="Times New Roman" pitchFamily="18" charset="0"/>
              </a:rPr>
              <a:t>которые были </a:t>
            </a:r>
            <a:r>
              <a:rPr lang="ru-RU" sz="2600" b="1" u="sng" dirty="0" smtClean="0">
                <a:solidFill>
                  <a:srgbClr val="FF0000"/>
                </a:solidFill>
                <a:cs typeface="Times New Roman" pitchFamily="18" charset="0"/>
              </a:rPr>
              <a:t>ЗАКРЫТЫ в 2020 году</a:t>
            </a:r>
            <a:endParaRPr lang="ru-RU" sz="2600" b="1" dirty="0" smtClean="0">
              <a:cs typeface="Times New Roman" pitchFamily="18" charset="0"/>
            </a:endParaRPr>
          </a:p>
          <a:p>
            <a:pPr marL="0" indent="446088" algn="just">
              <a:buNone/>
            </a:pPr>
            <a:endParaRPr lang="ru-RU" sz="2600" b="1" dirty="0">
              <a:cs typeface="Times New Roman" pitchFamily="18" charset="0"/>
            </a:endParaRPr>
          </a:p>
          <a:p>
            <a:pPr marL="0" indent="446088" algn="just">
              <a:buNone/>
            </a:pPr>
            <a:r>
              <a:rPr lang="ru-RU" sz="2600" b="1" dirty="0" smtClean="0">
                <a:cs typeface="Times New Roman" pitchFamily="18" charset="0"/>
              </a:rPr>
              <a:t>Доход</a:t>
            </a:r>
            <a:r>
              <a:rPr lang="ru-RU" sz="2600" b="1" dirty="0">
                <a:cs typeface="Times New Roman" pitchFamily="18" charset="0"/>
              </a:rPr>
              <a:t>, полученный в иностранной валюте, указывается </a:t>
            </a:r>
            <a:r>
              <a:rPr lang="ru-RU" sz="2600" b="1" dirty="0" smtClean="0">
                <a:cs typeface="Times New Roman" pitchFamily="18" charset="0"/>
              </a:rPr>
              <a:t/>
            </a:r>
            <a:br>
              <a:rPr lang="ru-RU" sz="2600" b="1" dirty="0" smtClean="0"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FF0000"/>
                </a:solidFill>
                <a:cs typeface="Times New Roman" pitchFamily="18" charset="0"/>
              </a:rPr>
              <a:t>в </a:t>
            </a:r>
            <a:r>
              <a:rPr lang="ru-RU" sz="2600" b="1" u="sng" dirty="0">
                <a:solidFill>
                  <a:srgbClr val="FF0000"/>
                </a:solidFill>
                <a:cs typeface="Times New Roman" pitchFamily="18" charset="0"/>
              </a:rPr>
              <a:t>рублях по курсу Банка России на дату получения </a:t>
            </a:r>
            <a:r>
              <a:rPr lang="ru-RU" sz="2600" b="1" u="sng" dirty="0" smtClean="0">
                <a:solidFill>
                  <a:srgbClr val="FF0000"/>
                </a:solidFill>
                <a:cs typeface="Times New Roman" pitchFamily="18" charset="0"/>
              </a:rPr>
              <a:t>дохода</a:t>
            </a:r>
          </a:p>
          <a:p>
            <a:pPr marL="0" indent="446088" algn="just">
              <a:buNone/>
            </a:pPr>
            <a:endParaRPr lang="ru-RU" sz="2600" b="1" u="sng" dirty="0">
              <a:cs typeface="Times New Roman" pitchFamily="18" charset="0"/>
            </a:endParaRPr>
          </a:p>
          <a:p>
            <a:pPr marL="0" indent="446088" algn="just">
              <a:buNone/>
            </a:pPr>
            <a:r>
              <a:rPr lang="ru-RU" sz="2600" b="1" dirty="0">
                <a:cs typeface="Times New Roman" pitchFamily="18" charset="0"/>
              </a:rPr>
              <a:t>Сведения об официальных курсах валют на </a:t>
            </a:r>
            <a:r>
              <a:rPr lang="ru-RU" sz="2600" b="1" dirty="0" smtClean="0">
                <a:cs typeface="Times New Roman" pitchFamily="18" charset="0"/>
              </a:rPr>
              <a:t>дату</a:t>
            </a:r>
            <a:r>
              <a:rPr lang="ru-RU" sz="2600" b="1" dirty="0">
                <a:cs typeface="Times New Roman" pitchFamily="18" charset="0"/>
              </a:rPr>
              <a:t>, устанавливаемых </a:t>
            </a:r>
            <a:r>
              <a:rPr lang="ru-RU" sz="2600" b="1" dirty="0" smtClean="0">
                <a:cs typeface="Times New Roman" pitchFamily="18" charset="0"/>
              </a:rPr>
              <a:t>ЦБ РФ, </a:t>
            </a:r>
            <a:r>
              <a:rPr lang="ru-RU" sz="2600" b="1" dirty="0">
                <a:cs typeface="Times New Roman" pitchFamily="18" charset="0"/>
              </a:rPr>
              <a:t>доступны </a:t>
            </a:r>
            <a:r>
              <a:rPr lang="ru-RU" sz="2600" b="1" dirty="0" smtClean="0">
                <a:cs typeface="Times New Roman" pitchFamily="18" charset="0"/>
              </a:rPr>
              <a:t>по ссылке:</a:t>
            </a:r>
          </a:p>
          <a:p>
            <a:pPr marL="0" indent="0" algn="just">
              <a:buNone/>
            </a:pPr>
            <a:r>
              <a:rPr lang="ru-RU" sz="2600" b="1" dirty="0" smtClean="0">
                <a:cs typeface="Times New Roman" pitchFamily="18" charset="0"/>
              </a:rPr>
              <a:t>             </a:t>
            </a:r>
            <a:r>
              <a:rPr lang="ru-RU" sz="2800" u="sng" dirty="0">
                <a:hlinkClick r:id="rId3"/>
              </a:rPr>
              <a:t>https://www.cbr.ru/currency_base/daily/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716169" y="6460571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4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37967" y="91273"/>
            <a:ext cx="7137488" cy="14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ДОХОД ОТ ЦЕННЫХ БУМАГ И ДОЛЕЙ УЧАСТИЯ В КОММЕРЧЕСКИХ ОРГАНИЗАЦИЯХ</a:t>
            </a:r>
            <a:endParaRPr lang="ru-RU" sz="27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8716169" y="6492876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2000" y="1666265"/>
            <a:ext cx="880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cs typeface="Times New Roman" panose="02020603050405020304" pitchFamily="18" charset="0"/>
              </a:rPr>
              <a:t>Дивиденды, от организации при распределении прибыли, остающейся после налогообложения (в том числе в виде % по привилегированным акциям)</a:t>
            </a:r>
          </a:p>
          <a:p>
            <a:pPr indent="342900" algn="just">
              <a:spcAft>
                <a:spcPts val="0"/>
              </a:spcAft>
            </a:pPr>
            <a:endParaRPr lang="ru-RU" sz="2400" b="1" dirty="0"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Выплаченный купонный доход по облигациям</a:t>
            </a:r>
          </a:p>
          <a:p>
            <a:pPr indent="342900" algn="just">
              <a:spcAft>
                <a:spcPts val="0"/>
              </a:spcAft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cs typeface="Times New Roman" panose="02020603050405020304" pitchFamily="18" charset="0"/>
              </a:rPr>
              <a:t>Доход от операций с ценными бумагами, в </a:t>
            </a:r>
            <a:r>
              <a:rPr lang="ru-RU" sz="2400" b="1" dirty="0" err="1" smtClean="0">
                <a:cs typeface="Times New Roman" panose="02020603050405020304" pitchFamily="18" charset="0"/>
              </a:rPr>
              <a:t>т.ч</a:t>
            </a:r>
            <a:r>
              <a:rPr lang="ru-RU" sz="2400" b="1" dirty="0" smtClean="0">
                <a:cs typeface="Times New Roman" panose="02020603050405020304" pitchFamily="18" charset="0"/>
              </a:rPr>
              <a:t>. доход от                                                         погашения сберегательных </a:t>
            </a:r>
            <a:r>
              <a:rPr lang="ru-RU" sz="2400" b="1" dirty="0">
                <a:cs typeface="Times New Roman" panose="02020603050405020304" pitchFamily="18" charset="0"/>
              </a:rPr>
              <a:t>сертификатов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сумма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финансового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результата = доходы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от операций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 расходы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приобретение акций)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016" y="5409000"/>
            <a:ext cx="8090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Нулевой или отрицательный доход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cs typeface="Times New Roman" panose="02020603050405020304" pitchFamily="18" charset="0"/>
              </a:rPr>
              <a:t>(нулевой или отрицательный финансовый результат) в </a:t>
            </a:r>
            <a:r>
              <a:rPr lang="ru-RU" sz="2400" b="1" dirty="0" smtClean="0">
                <a:cs typeface="Times New Roman" panose="02020603050405020304" pitchFamily="18" charset="0"/>
              </a:rPr>
              <a:t>справке</a:t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указывается!</a:t>
            </a:r>
            <a:endParaRPr lang="ru-RU" sz="24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97000" y="249000"/>
            <a:ext cx="5805390" cy="10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ИНЫЕ ДОХОДЫ</a:t>
            </a:r>
            <a:endParaRPr lang="ru-RU" sz="32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956" y="1509000"/>
            <a:ext cx="88445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Государственный сертификат на МСК, если в 2020 г. был реализован целиком или частично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Пенсия государственная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 негосударственная пенсии</a:t>
            </a:r>
            <a:r>
              <a:rPr lang="ru-RU" sz="2400" b="1" dirty="0">
                <a:cs typeface="Times New Roman" panose="02020603050405020304" pitchFamily="18" charset="0"/>
              </a:rPr>
              <a:t> (при этом разные виды пенсий (по возрасту и пенсия военнослужащего) не следует </a:t>
            </a:r>
            <a:r>
              <a:rPr lang="ru-RU" sz="2400" b="1" dirty="0" smtClean="0">
                <a:cs typeface="Times New Roman" panose="02020603050405020304" pitchFamily="18" charset="0"/>
              </a:rPr>
              <a:t>суммировать)</a:t>
            </a:r>
            <a:endParaRPr lang="ru-RU" sz="2400" b="1" dirty="0" smtClean="0"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Социальные выплаты, стипендии, алименты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cs typeface="Times New Roman" panose="02020603050405020304" pitchFamily="18" charset="0"/>
              </a:rPr>
              <a:t>Денежные средства полученные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порядке </a:t>
            </a: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ДАРЕНИЯ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или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наследования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Доходы от сдачи в аренду имущества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Доходы от продажи имущества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Выигрыши </a:t>
            </a:r>
            <a:r>
              <a:rPr lang="ru-RU" sz="2400" b="1" dirty="0">
                <a:cs typeface="Times New Roman" panose="02020603050405020304" pitchFamily="18" charset="0"/>
              </a:rPr>
              <a:t>в лотереях, букмекерских конторах, тотализаторах, конкурсах и иных играх</a:t>
            </a:r>
            <a:endParaRPr lang="ru-RU" sz="2400" b="1" dirty="0" smtClean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44" y="6033315"/>
            <a:ext cx="8907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Более полный перечень иных 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видов доходов приведен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Методических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рекомендаций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МИНТРУДА РОССИИ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32197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8559827" y="6470912"/>
            <a:ext cx="568350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44" y="1764000"/>
            <a:ext cx="8925006" cy="4367963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Доходы по договорам «трейд-ин»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Страховые выплаты, в том числе по ДТП и т.д.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Выплаты денежных сумм, осуществленные на основании договоров страхования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Доход от продажи мелкого имущества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Денежные средства, полученные в связи с прощением долга (в том числе частичным)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Вознаграждения по гражданско-правовым договорам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cs typeface="Times New Roman" panose="02020603050405020304" pitchFamily="18" charset="0"/>
              </a:rPr>
              <a:t>оходы </a:t>
            </a:r>
            <a:r>
              <a:rPr lang="ru-RU" sz="2400" b="1" dirty="0">
                <a:cs typeface="Times New Roman" panose="02020603050405020304" pitchFamily="18" charset="0"/>
              </a:rPr>
              <a:t>по трудовым договорам по </a:t>
            </a:r>
            <a:r>
              <a:rPr lang="ru-RU" sz="2400" b="1" dirty="0" smtClean="0">
                <a:cs typeface="Times New Roman" panose="02020603050405020304" pitchFamily="18" charset="0"/>
              </a:rPr>
              <a:t>совместительству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cs typeface="Times New Roman" panose="02020603050405020304" pitchFamily="18" charset="0"/>
              </a:rPr>
              <a:t>ыплаты</a:t>
            </a:r>
            <a:r>
              <a:rPr lang="ru-RU" sz="2400" b="1" dirty="0">
                <a:cs typeface="Times New Roman" panose="02020603050405020304" pitchFamily="18" charset="0"/>
              </a:rPr>
              <a:t>, связанные с гибелью (смертью), выплаченные </a:t>
            </a:r>
            <a:r>
              <a:rPr lang="ru-RU" sz="2400" b="1" dirty="0" smtClean="0">
                <a:cs typeface="Times New Roman" panose="02020603050405020304" pitchFamily="18" charset="0"/>
              </a:rPr>
              <a:t>наследникам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ПОСОБИЕ ПО ВРЕМЕННОЙ НЕТРУДОСПОСОБНОСТИ (ФСС)!!!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97000" y="249000"/>
            <a:ext cx="5805390" cy="10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ИНЫЕ ДОХОДЫ</a:t>
            </a:r>
            <a:endParaRPr lang="ru-RU" sz="32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44" y="6033315"/>
            <a:ext cx="8907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Более полный перечень иных 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видов доходов приведен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Методических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рекомендаций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МИНТРУДА РОССИИ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97000" y="249000"/>
            <a:ext cx="5805390" cy="10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ИНЫЕ ДОХОДЫ</a:t>
            </a:r>
            <a:endParaRPr lang="ru-RU" sz="32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29000"/>
            <a:ext cx="8982000" cy="5229000"/>
          </a:xfrm>
        </p:spPr>
        <p:txBody>
          <a:bodyPr>
            <a:normAutofit fontScale="92500" lnSpcReduction="20000"/>
          </a:bodyPr>
          <a:lstStyle/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FF0000"/>
                </a:solidFill>
              </a:rPr>
              <a:t>ежемесячная денежная выплата на ребенка </a:t>
            </a:r>
            <a:r>
              <a:rPr lang="ru-RU" sz="2200" b="1" dirty="0"/>
              <a:t>в возрасте от </a:t>
            </a:r>
            <a:r>
              <a:rPr lang="ru-RU" sz="2200" b="1" dirty="0" smtClean="0"/>
              <a:t>3 </a:t>
            </a:r>
            <a:r>
              <a:rPr lang="ru-RU" sz="2200" b="1" dirty="0"/>
              <a:t>до </a:t>
            </a:r>
            <a:r>
              <a:rPr lang="ru-RU" sz="2200" b="1" dirty="0" smtClean="0"/>
              <a:t>7 </a:t>
            </a:r>
            <a:r>
              <a:rPr lang="ru-RU" sz="2200" b="1" dirty="0"/>
              <a:t>лет включительно </a:t>
            </a:r>
            <a:r>
              <a:rPr lang="ru-RU" sz="2200" b="1" dirty="0" smtClean="0"/>
              <a:t>(Указ </a:t>
            </a:r>
            <a:r>
              <a:rPr lang="ru-RU" sz="2200" b="1" dirty="0"/>
              <a:t>Президента </a:t>
            </a:r>
            <a:r>
              <a:rPr lang="ru-RU" sz="2200" b="1" dirty="0" smtClean="0"/>
              <a:t>РФ от </a:t>
            </a:r>
            <a:r>
              <a:rPr lang="ru-RU" sz="2200" b="1" dirty="0"/>
              <a:t>20 марта 2020 г. № </a:t>
            </a:r>
            <a:r>
              <a:rPr lang="ru-RU" sz="2200" b="1" dirty="0" smtClean="0"/>
              <a:t>199)</a:t>
            </a:r>
            <a:endParaRPr lang="ru-RU" sz="2200" b="1" dirty="0"/>
          </a:p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FF0000"/>
                </a:solidFill>
              </a:rPr>
              <a:t>ежемесячная выплата</a:t>
            </a:r>
            <a:r>
              <a:rPr lang="ru-RU" sz="2200" b="1" dirty="0"/>
              <a:t> в целях обеспечения социальной поддержки семей, имеющих </a:t>
            </a:r>
            <a:r>
              <a:rPr lang="ru-RU" sz="2200" b="1" dirty="0" smtClean="0"/>
              <a:t>детей (Указ </a:t>
            </a:r>
            <a:r>
              <a:rPr lang="ru-RU" sz="2200" b="1" dirty="0"/>
              <a:t>Президента </a:t>
            </a:r>
            <a:r>
              <a:rPr lang="ru-RU" sz="2200" b="1" dirty="0" smtClean="0"/>
              <a:t>РФ </a:t>
            </a:r>
            <a:r>
              <a:rPr lang="ru-RU" sz="2200" b="1" dirty="0"/>
              <a:t>от 7 апреля 2020 г. № </a:t>
            </a:r>
            <a:r>
              <a:rPr lang="ru-RU" sz="2200" b="1" dirty="0" smtClean="0"/>
              <a:t>249)</a:t>
            </a:r>
            <a:endParaRPr lang="ru-RU" sz="2200" b="1" dirty="0"/>
          </a:p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FF0000"/>
                </a:solidFill>
              </a:rPr>
              <a:t>субсидия</a:t>
            </a:r>
            <a:r>
              <a:rPr lang="ru-RU" sz="2200" b="1" dirty="0"/>
              <a:t>, предоставленная в соответствии с постановлением Правительства </a:t>
            </a:r>
            <a:r>
              <a:rPr lang="ru-RU" sz="2200" b="1" dirty="0" smtClean="0"/>
              <a:t>РФ от </a:t>
            </a:r>
            <a:r>
              <a:rPr lang="ru-RU" sz="2200" b="1" dirty="0"/>
              <a:t>29 мая 2020 г. № 783 </a:t>
            </a:r>
            <a:r>
              <a:rPr lang="ru-RU" sz="2200" b="1" dirty="0" smtClean="0"/>
              <a:t>физ. </a:t>
            </a:r>
            <a:r>
              <a:rPr lang="ru-RU" sz="2200" b="1" dirty="0"/>
              <a:t>лицам, в том числе </a:t>
            </a:r>
            <a:r>
              <a:rPr lang="ru-RU" sz="2200" b="1" dirty="0" smtClean="0"/>
              <a:t>ИП, </a:t>
            </a:r>
            <a:r>
              <a:rPr lang="ru-RU" sz="2200" b="1" dirty="0"/>
              <a:t>применявшим в 2019 году специальный налоговый режим "Налог на профессиональный доход", в условиях ухудшения ситуации в результате распространения новой </a:t>
            </a:r>
            <a:r>
              <a:rPr lang="ru-RU" sz="2200" b="1" dirty="0" err="1"/>
              <a:t>коронавирусной</a:t>
            </a:r>
            <a:r>
              <a:rPr lang="ru-RU" sz="2200" b="1" dirty="0"/>
              <a:t> </a:t>
            </a:r>
            <a:r>
              <a:rPr lang="ru-RU" sz="2200" b="1" dirty="0" smtClean="0"/>
              <a:t>инфекции</a:t>
            </a:r>
            <a:endParaRPr lang="ru-RU" sz="2200" b="1" dirty="0"/>
          </a:p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FF0000"/>
                </a:solidFill>
              </a:rPr>
              <a:t>единовременная выплата гражданам </a:t>
            </a:r>
            <a:r>
              <a:rPr lang="ru-RU" sz="2200" b="1" dirty="0" smtClean="0">
                <a:solidFill>
                  <a:srgbClr val="FF0000"/>
                </a:solidFill>
              </a:rPr>
              <a:t>РФ</a:t>
            </a:r>
            <a:r>
              <a:rPr lang="ru-RU" sz="2200" b="1" dirty="0" smtClean="0"/>
              <a:t>, </a:t>
            </a:r>
            <a:r>
              <a:rPr lang="ru-RU" sz="2200" b="1" dirty="0"/>
              <a:t>проживающим на территории </a:t>
            </a:r>
            <a:r>
              <a:rPr lang="ru-RU" sz="2200" b="1" dirty="0" smtClean="0"/>
              <a:t>РФ и </a:t>
            </a:r>
            <a:r>
              <a:rPr lang="ru-RU" sz="2200" b="1" dirty="0"/>
              <a:t>являющимся родителями, усыновителями, опекунами, попечителями детей в возрасте до 16 лет, имеющих гражданство </a:t>
            </a:r>
            <a:r>
              <a:rPr lang="ru-RU" sz="2200" b="1" dirty="0" smtClean="0"/>
              <a:t>РФ (Указ </a:t>
            </a:r>
            <a:r>
              <a:rPr lang="ru-RU" sz="2200" b="1" dirty="0"/>
              <a:t>Президента </a:t>
            </a:r>
            <a:r>
              <a:rPr lang="ru-RU" sz="2200" b="1" dirty="0" smtClean="0"/>
              <a:t>РФ </a:t>
            </a:r>
            <a:r>
              <a:rPr lang="ru-RU" sz="2200" b="1" dirty="0"/>
              <a:t>от 23 июня 2020 г. № </a:t>
            </a:r>
            <a:r>
              <a:rPr lang="ru-RU" sz="2200" b="1" dirty="0" smtClean="0"/>
              <a:t>412)</a:t>
            </a:r>
          </a:p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 smtClean="0">
                <a:solidFill>
                  <a:srgbClr val="FF0000"/>
                </a:solidFill>
              </a:rPr>
              <a:t>единовременная </a:t>
            </a:r>
            <a:r>
              <a:rPr lang="ru-RU" sz="2200" b="1" dirty="0">
                <a:solidFill>
                  <a:srgbClr val="FF0000"/>
                </a:solidFill>
              </a:rPr>
              <a:t>выплата гражданам </a:t>
            </a:r>
            <a:r>
              <a:rPr lang="ru-RU" sz="2200" b="1" dirty="0" smtClean="0">
                <a:solidFill>
                  <a:srgbClr val="FF0000"/>
                </a:solidFill>
              </a:rPr>
              <a:t>РФ</a:t>
            </a:r>
            <a:r>
              <a:rPr lang="ru-RU" sz="2200" b="1" dirty="0" smtClean="0"/>
              <a:t>, </a:t>
            </a:r>
            <a:r>
              <a:rPr lang="ru-RU" sz="2200" b="1" dirty="0"/>
              <a:t>проживающим на территории </a:t>
            </a:r>
            <a:r>
              <a:rPr lang="ru-RU" sz="2200" b="1" dirty="0" smtClean="0"/>
              <a:t>РФ </a:t>
            </a:r>
            <a:r>
              <a:rPr lang="ru-RU" sz="2200" b="1" dirty="0"/>
              <a:t>и являющимся родителями, усыновителями, опекунами, попечителями детей в возрасте до </a:t>
            </a:r>
            <a:r>
              <a:rPr lang="ru-RU" sz="2200" b="1" dirty="0" smtClean="0"/>
              <a:t>8 </a:t>
            </a:r>
            <a:r>
              <a:rPr lang="ru-RU" sz="2200" b="1" dirty="0"/>
              <a:t>лет, имеющих гражданство </a:t>
            </a:r>
            <a:r>
              <a:rPr lang="ru-RU" sz="2200" b="1" dirty="0" smtClean="0"/>
              <a:t>РФ (Указ </a:t>
            </a:r>
            <a:r>
              <a:rPr lang="ru-RU" sz="2200" b="1" dirty="0"/>
              <a:t>Президента </a:t>
            </a:r>
            <a:r>
              <a:rPr lang="ru-RU" sz="2200" b="1" dirty="0" smtClean="0"/>
              <a:t>РФ </a:t>
            </a:r>
            <a:r>
              <a:rPr lang="ru-RU" sz="2200" b="1" dirty="0"/>
              <a:t>от 17 декабря 2020 г. № </a:t>
            </a:r>
            <a:r>
              <a:rPr lang="ru-RU" sz="2200" b="1" dirty="0" smtClean="0"/>
              <a:t>797)</a:t>
            </a:r>
            <a:endParaRPr lang="ru-RU" sz="2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4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94" y="1689000"/>
            <a:ext cx="89275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58775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оплата командировок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счет Работодателя</a:t>
            </a:r>
            <a:endParaRPr lang="ru-RU" sz="22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оплата проезда к месту отпуска и обратно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денежных средств между банковскими счетами супругов и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(аналогично в части, касающейся наличности);</a:t>
            </a:r>
            <a:endParaRPr lang="ru-RU" sz="22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возврат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денежных средств по 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несостоявшемуся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договору 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купли-продажи;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социальный, имущественный налоговый вычет;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продажи различного вида подарочных сертификатов (карт), выпущенных предприятиями торговли;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бонусные баллы («</a:t>
            </a:r>
            <a:r>
              <a:rPr lang="ru-RU" sz="22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кэшбэк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сервис»),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бонусов на накопительных 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дисконтных картах;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вознаграждения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донорам за сданную кровь, ее 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Более </a:t>
            </a: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полный перечень </a:t>
            </a:r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приведен в Методических рекомендаций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77000" y="497193"/>
            <a:ext cx="7128792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ДОХОДАМИ </a:t>
            </a:r>
            <a:r>
              <a:rPr lang="ru-RU" sz="3600" b="1" u="sng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НЕ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ЯВЛЯЮТСЯ</a:t>
            </a:r>
            <a:endParaRPr lang="ru-RU" sz="36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54930" y="6462974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7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2" t="9545" r="28660" b="34530"/>
          <a:stretch/>
        </p:blipFill>
        <p:spPr bwMode="auto">
          <a:xfrm>
            <a:off x="2257" y="23327"/>
            <a:ext cx="9144811" cy="689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" name="Picture 3" descr="C:\Users\pgg001\Desktop\Без названия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6"/>
          <a:stretch/>
        </p:blipFill>
        <p:spPr bwMode="auto">
          <a:xfrm>
            <a:off x="4226058" y="260648"/>
            <a:ext cx="420733" cy="14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93" y="4221088"/>
            <a:ext cx="3540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259632" y="4437112"/>
            <a:ext cx="514806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40624" y="1739710"/>
            <a:ext cx="1845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  от</a:t>
            </a:r>
            <a:r>
              <a:rPr lang="ru-RU" b="1" dirty="0"/>
              <a:t> </a:t>
            </a:r>
            <a:r>
              <a:rPr lang="ru-RU" sz="1300" b="1" dirty="0"/>
              <a:t>15.01.2020</a:t>
            </a:r>
            <a:r>
              <a:rPr lang="ru-RU" b="1" dirty="0"/>
              <a:t> № </a:t>
            </a:r>
            <a:r>
              <a:rPr lang="ru-RU" b="1" dirty="0" smtClean="0"/>
              <a:t>13)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424" y="2149353"/>
            <a:ext cx="7650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Управление Главы Республики Коми по противодействию коррупции</a:t>
            </a:r>
            <a:endParaRPr lang="ru-RU" sz="1800" b="1" dirty="0"/>
          </a:p>
        </p:txBody>
      </p:sp>
      <p:pic>
        <p:nvPicPr>
          <p:cNvPr id="14" name="Picture 3" descr="C:\Users\pgg001\Desktop\Без названия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6"/>
          <a:stretch/>
        </p:blipFill>
        <p:spPr bwMode="auto">
          <a:xfrm>
            <a:off x="5330" y="1594488"/>
            <a:ext cx="420733" cy="14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067000" y="2047487"/>
            <a:ext cx="13406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16996" t="9977" r="31534" b="60636"/>
          <a:stretch/>
        </p:blipFill>
        <p:spPr bwMode="auto">
          <a:xfrm>
            <a:off x="17240" y="94368"/>
            <a:ext cx="6354760" cy="3122223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4810" t="9692" r="55104" b="36431"/>
          <a:stretch/>
        </p:blipFill>
        <p:spPr bwMode="auto">
          <a:xfrm>
            <a:off x="2983007" y="3378993"/>
            <a:ext cx="5112568" cy="345638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16216" y="1914369"/>
            <a:ext cx="251078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https://gossluzhba.gov.ru/anticorruption/spravki_bk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29000"/>
            <a:ext cx="290658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hlinkClick r:id="rId4"/>
              </a:rPr>
              <a:t>http://www.kremlin.ru/structure/additional/12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93841" y="3513164"/>
            <a:ext cx="1850504" cy="1434083"/>
          </a:xfrm>
          <a:prstGeom prst="wedgeEllipseCallout">
            <a:avLst>
              <a:gd name="adj1" fmla="val 125230"/>
              <a:gd name="adj2" fmla="val 13028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393841" y="3510701"/>
            <a:ext cx="1850504" cy="1434083"/>
          </a:xfrm>
          <a:prstGeom prst="wedgeEllipseCallout">
            <a:avLst>
              <a:gd name="adj1" fmla="val 43213"/>
              <a:gd name="adj2" fmla="val -1477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ВЕРСИЯ 2.4.4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260650"/>
            <a:ext cx="2304256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НАДО СКАЧАТЬ ПРОГРАММУ </a:t>
            </a:r>
          </a:p>
        </p:txBody>
      </p:sp>
    </p:spTree>
    <p:extLst>
      <p:ext uri="{BB962C8B-B14F-4D97-AF65-F5344CB8AC3E}">
        <p14:creationId xmlns:p14="http://schemas.microsoft.com/office/powerpoint/2010/main" val="41934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44034" y="6481335"/>
            <a:ext cx="599966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10422" t="7982" r="40353" b="3933"/>
          <a:stretch/>
        </p:blipFill>
        <p:spPr bwMode="auto">
          <a:xfrm>
            <a:off x="17302" y="-17957"/>
            <a:ext cx="6804698" cy="6825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841088" y="1220468"/>
            <a:ext cx="2186768" cy="4320480"/>
          </a:xfrm>
          <a:prstGeom prst="wedgeRoundRectCallout">
            <a:avLst>
              <a:gd name="adj1" fmla="val -58837"/>
              <a:gd name="adj2" fmla="val -6291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Раздел 1 в целом за 2020 год (все доходы, полученные с 1 января по 31 декабря 2020 г.)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22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52000" y="549001"/>
            <a:ext cx="7335000" cy="49165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2. СВЕДЕНИЯ О РАСХОДАХ</a:t>
            </a:r>
            <a:endParaRPr lang="ru-RU" sz="28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00" y="1658656"/>
            <a:ext cx="886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anose="02020603050405020304" pitchFamily="18" charset="0"/>
              </a:rPr>
              <a:t>Заполняется </a:t>
            </a:r>
            <a:r>
              <a:rPr lang="ru-RU" sz="2400" dirty="0">
                <a:cs typeface="Times New Roman" panose="02020603050405020304" pitchFamily="18" charset="0"/>
              </a:rPr>
              <a:t>только в случае, если </a:t>
            </a: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 01.01.2020 по 31.12.2020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лицом,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сдающим справку, </a:t>
            </a:r>
            <a:r>
              <a:rPr lang="ru-RU" sz="2400" dirty="0">
                <a:cs typeface="Times New Roman" panose="02020603050405020304" pitchFamily="18" charset="0"/>
              </a:rPr>
              <a:t>его супругой (супругом) и несовершеннолетними детьми </a:t>
            </a:r>
            <a:r>
              <a:rPr lang="ru-RU" sz="2400" b="1" cap="al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совершены расходы по  сделке </a:t>
            </a:r>
            <a:r>
              <a:rPr lang="ru-RU" sz="2400" b="1" cap="all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ru-RU" sz="2400" b="1" cap="al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сделкам) </a:t>
            </a:r>
            <a:r>
              <a:rPr lang="ru-RU" sz="2400" dirty="0" smtClean="0">
                <a:cs typeface="Times New Roman" panose="02020603050405020304" pitchFamily="18" charset="0"/>
              </a:rPr>
              <a:t>по </a:t>
            </a:r>
            <a:r>
              <a:rPr lang="ru-RU" sz="2400" dirty="0">
                <a:cs typeface="Times New Roman" panose="02020603050405020304" pitchFamily="18" charset="0"/>
              </a:rPr>
              <a:t>приобретению земельного участка, другого объекта недвижимости, транспортного средства, ценных бумаг, </a:t>
            </a:r>
            <a:r>
              <a:rPr lang="ru-RU" sz="2400" dirty="0" smtClean="0">
                <a:cs typeface="Times New Roman" panose="02020603050405020304" pitchFamily="18" charset="0"/>
              </a:rPr>
              <a:t>акций, и </a:t>
            </a:r>
            <a:r>
              <a:rPr lang="ru-RU" sz="2400" b="1" dirty="0">
                <a:cs typeface="Times New Roman" panose="02020603050405020304" pitchFamily="18" charset="0"/>
              </a:rPr>
              <a:t>сумма</a:t>
            </a:r>
            <a:r>
              <a:rPr lang="ru-RU" sz="2400" dirty="0">
                <a:cs typeface="Times New Roman" panose="02020603050405020304" pitchFamily="18" charset="0"/>
              </a:rPr>
              <a:t> такой </a:t>
            </a:r>
            <a:r>
              <a:rPr lang="ru-RU" sz="2400" b="1" dirty="0">
                <a:cs typeface="Times New Roman" panose="02020603050405020304" pitchFamily="18" charset="0"/>
              </a:rPr>
              <a:t>сделки </a:t>
            </a:r>
            <a:r>
              <a:rPr lang="ru-RU" sz="2400" b="1" dirty="0" smtClean="0">
                <a:cs typeface="Times New Roman" panose="02020603050405020304" pitchFamily="18" charset="0"/>
              </a:rPr>
              <a:t>(сделок) </a:t>
            </a: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ПРЕВЫШАЕТ</a:t>
            </a:r>
            <a:r>
              <a:rPr lang="ru-RU" sz="2400" b="1" u="sng" dirty="0" smtClean="0"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cs typeface="Times New Roman" panose="02020603050405020304" pitchFamily="18" charset="0"/>
              </a:rPr>
              <a:t>общий доход данного лица и его супруги (супруга) </a:t>
            </a:r>
            <a:r>
              <a:rPr lang="ru-RU" sz="2400" b="1" u="sng" dirty="0" smtClean="0">
                <a:cs typeface="Times New Roman" panose="02020603050405020304" pitchFamily="18" charset="0"/>
              </a:rPr>
              <a:t>за три последних года</a:t>
            </a:r>
            <a:r>
              <a:rPr lang="ru-RU" sz="2400" dirty="0" smtClean="0">
                <a:cs typeface="Times New Roman" panose="02020603050405020304" pitchFamily="18" charset="0"/>
              </a:rPr>
              <a:t>, предшествующих 2020 году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(то есть за 2017, 2018 и 2019 годы)</a:t>
            </a:r>
          </a:p>
          <a:p>
            <a:pPr algn="ctr"/>
            <a:endParaRPr lang="ru-RU" sz="24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случае, если </a:t>
            </a:r>
            <a:r>
              <a:rPr lang="ru-RU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осуществлены </a:t>
            </a:r>
            <a:r>
              <a:rPr lang="ru-RU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расходы по соответствующей сделке (сделкам) до поступления на службу (работу), то в рамках декларационной кампании информация о данной сделке (сделках) не подлежит </a:t>
            </a:r>
            <a:r>
              <a:rPr lang="ru-RU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отражению</a:t>
            </a:r>
            <a:endParaRPr lang="ru-RU" sz="2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9" t="11482" r="10926" b="18204"/>
          <a:stretch/>
        </p:blipFill>
        <p:spPr bwMode="auto">
          <a:xfrm>
            <a:off x="0" y="-22256"/>
            <a:ext cx="9005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17000" y="189001"/>
            <a:ext cx="2588282" cy="1394999"/>
          </a:xfrm>
          <a:prstGeom prst="wedgeRoundRectCallout">
            <a:avLst>
              <a:gd name="adj1" fmla="val -153893"/>
              <a:gd name="adj2" fmla="val -3563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Раздел 2 </a:t>
            </a:r>
            <a:r>
              <a:rPr lang="ru-RU" sz="24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целом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за 2020 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088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2000" y="0"/>
            <a:ext cx="6525000" cy="230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СИТУАЦИЯ 1: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Вы в браке </a:t>
            </a:r>
            <a:r>
              <a:rPr lang="ru-RU" sz="1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все 3 года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 совершения сделки и в момент совершения (исчисление с 01.01.2017)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Ваш доход за 2017, 2018, 2019 годы = 1 800 000 руб.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Доход супруги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за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2017, 2018, 2019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годы =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900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000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руб.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1 800 000 + 900 000 = 2 700 000 &lt; 3 000 000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СДЕЛКУ ПОКАЗЫВАЕМ В РАЗДЕЛЕ 2</a:t>
            </a:r>
            <a:endParaRPr lang="ru-RU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картинки дом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" y="1712135"/>
            <a:ext cx="3281628" cy="24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904615" y="5289000"/>
            <a:ext cx="8244408" cy="1473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СИТУАЦИЯ 3: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Вы в браке 1 год до совершения ВАМИ сделки либо холост (не замужем)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ru-RU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Ваш доход за 2017, 2018, 2019 годы = 2 800 000 руб.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&lt; 3 000 000 </a:t>
            </a:r>
            <a:endParaRPr lang="ru-RU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СДЕЛКУ ПОКАЗЫВАЕМ В РАЗДЕЛЕ 2</a:t>
            </a:r>
            <a:endParaRPr lang="ru-RU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-1825" y="88335"/>
            <a:ext cx="2813181" cy="1080120"/>
          </a:xfrm>
          <a:prstGeom prst="wedgeEllipseCallout">
            <a:avLst>
              <a:gd name="adj1" fmla="val 21709"/>
              <a:gd name="adj2" fmla="val 1139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Стоимость </a:t>
            </a:r>
            <a:endParaRPr lang="ru-RU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000 000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711977" y="2349000"/>
            <a:ext cx="5432023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СИТУАЦИЯ 2: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 в браке </a:t>
            </a:r>
            <a:r>
              <a:rPr lang="ru-RU" sz="18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все 3 года </a:t>
            </a: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 совершения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сделки и в момент совершения (</a:t>
            </a: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исчисление с 01.01.2017)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Ваш доход за 2017, 2018, 2019 годы = 1 600 000 руб.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Доход супруги за 2017, 2018, 2019 годы = 1 450 000 руб.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1 600 000 + 1 450 000 = 3 050 000 &gt; 3 000 000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СДЕЛКУ </a:t>
            </a:r>
            <a:r>
              <a:rPr lang="ru-RU" sz="18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</a:t>
            </a: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ПОКАЗЫВАЕМ В РАЗДЕЛЕ 2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356757" y="4209000"/>
            <a:ext cx="3168352" cy="1308232"/>
          </a:xfrm>
          <a:prstGeom prst="wedgeEllipseCallout">
            <a:avLst>
              <a:gd name="adj1" fmla="val 65207"/>
              <a:gd name="adj2" fmla="val 476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АНАЛОГИЧНО в отношении супруга (супруги)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8"/>
          <a:stretch/>
        </p:blipFill>
        <p:spPr>
          <a:xfrm rot="5400000">
            <a:off x="64179" y="-64179"/>
            <a:ext cx="6858000" cy="6986358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552000" y="864000"/>
            <a:ext cx="2520000" cy="2295000"/>
          </a:xfrm>
          <a:prstGeom prst="wedgeEllipseCallout">
            <a:avLst>
              <a:gd name="adj1" fmla="val -79665"/>
              <a:gd name="adj2" fmla="val -235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Депутаты Советов СП на НЕпостоянной основе представляют сообщение Главе РК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645906" y="3609000"/>
            <a:ext cx="2520000" cy="1575000"/>
          </a:xfrm>
          <a:prstGeom prst="wedgeEllipseCallout">
            <a:avLst>
              <a:gd name="adj1" fmla="val -143337"/>
              <a:gd name="adj2" fmla="val -248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ФИО пишем полностью, у детей указываем дату рождения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7119160" y="5690326"/>
            <a:ext cx="1942821" cy="1174500"/>
          </a:xfrm>
          <a:prstGeom prst="wedgeEllipseCallout">
            <a:avLst>
              <a:gd name="adj1" fmla="val -106928"/>
              <a:gd name="adj2" fmla="val -22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Изменения в форме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000" y="459000"/>
            <a:ext cx="88105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«Сведения о расходах» </a:t>
            </a:r>
          </a:p>
          <a:p>
            <a:pPr algn="ctr">
              <a:spcAft>
                <a:spcPts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200" dirty="0"/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r>
              <a:rPr lang="ru-RU" sz="2200" dirty="0" smtClean="0"/>
              <a:t>  </a:t>
            </a:r>
            <a:r>
              <a:rPr lang="ru-RU" sz="2200" b="1" dirty="0" smtClean="0">
                <a:cs typeface="Times New Roman" panose="02020603050405020304" pitchFamily="18" charset="0"/>
              </a:rPr>
              <a:t>земельный </a:t>
            </a:r>
            <a:r>
              <a:rPr lang="ru-RU" sz="2200" b="1" dirty="0">
                <a:cs typeface="Times New Roman" panose="02020603050405020304" pitchFamily="18" charset="0"/>
              </a:rPr>
              <a:t>участок, другой объект недвижимости, транспортное средство, ценные бумаги, акции (доля участия, пай в уставном (складочном) капитале организации) приобретены в результате совершения </a:t>
            </a:r>
            <a:r>
              <a:rPr lang="ru-RU" sz="2200" b="1" u="sng" cap="all" dirty="0">
                <a:solidFill>
                  <a:srgbClr val="FF0000"/>
                </a:solidFill>
                <a:cs typeface="Times New Roman" panose="02020603050405020304" pitchFamily="18" charset="0"/>
              </a:rPr>
              <a:t>безвозмездной сделки</a:t>
            </a:r>
            <a:r>
              <a:rPr lang="ru-RU" sz="2200" b="1" dirty="0">
                <a:cs typeface="Times New Roman" panose="02020603050405020304" pitchFamily="18" charset="0"/>
              </a:rPr>
              <a:t> (</a:t>
            </a:r>
            <a:r>
              <a:rPr lang="ru-RU" sz="2200" b="1" i="1" dirty="0">
                <a:cs typeface="Times New Roman" panose="02020603050405020304" pitchFamily="18" charset="0"/>
              </a:rPr>
              <a:t>наследование, дарение</a:t>
            </a:r>
            <a:r>
              <a:rPr lang="ru-RU" sz="2200" b="1" dirty="0" smtClean="0">
                <a:cs typeface="Times New Roman" panose="02020603050405020304" pitchFamily="18" charset="0"/>
              </a:rPr>
              <a:t>)</a:t>
            </a:r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endParaRPr lang="ru-RU" sz="2200" b="1" dirty="0" smtClean="0">
              <a:cs typeface="Times New Roman" panose="02020603050405020304" pitchFamily="18" charset="0"/>
            </a:endParaRPr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cs typeface="Times New Roman" panose="02020603050405020304" pitchFamily="18" charset="0"/>
              </a:rPr>
              <a:t>проведена государственная регистрация </a:t>
            </a:r>
            <a:r>
              <a:rPr lang="ru-RU" sz="2200" b="1" dirty="0">
                <a:cs typeface="Times New Roman" panose="02020603050405020304" pitchFamily="18" charset="0"/>
              </a:rPr>
              <a:t>права на недвижимое имущество </a:t>
            </a:r>
            <a:r>
              <a:rPr lang="ru-RU" sz="2200" b="1" u="sng" cap="all" dirty="0">
                <a:solidFill>
                  <a:srgbClr val="FF0000"/>
                </a:solidFill>
                <a:cs typeface="Times New Roman" panose="02020603050405020304" pitchFamily="18" charset="0"/>
              </a:rPr>
              <a:t>без совершения сделки</a:t>
            </a:r>
            <a:r>
              <a:rPr lang="ru-RU" sz="2200" b="1" dirty="0">
                <a:cs typeface="Times New Roman" panose="02020603050405020304" pitchFamily="18" charset="0"/>
              </a:rPr>
              <a:t> по приобретению данного имущества (например, возведение жилого дома на земельном участке</a:t>
            </a:r>
            <a:r>
              <a:rPr lang="ru-RU" sz="2200" b="1" dirty="0" smtClean="0">
                <a:cs typeface="Times New Roman" panose="02020603050405020304" pitchFamily="18" charset="0"/>
              </a:rPr>
              <a:t>)</a:t>
            </a:r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endParaRPr lang="ru-RU" sz="2200" b="1" dirty="0" smtClean="0">
              <a:cs typeface="Times New Roman" panose="02020603050405020304" pitchFamily="18" charset="0"/>
            </a:endParaRPr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cs typeface="Times New Roman" panose="02020603050405020304" pitchFamily="18" charset="0"/>
              </a:rPr>
              <a:t>если </a:t>
            </a:r>
            <a:r>
              <a:rPr lang="ru-RU" sz="2200" b="1" dirty="0">
                <a:cs typeface="Times New Roman" panose="02020603050405020304" pitchFamily="18" charset="0"/>
              </a:rPr>
              <a:t>супругой (супругом) осуществлены расходы по соответствующей сделке (сделкам) </a:t>
            </a:r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 ВСТУПЛЕНИЯ В БРАК</a:t>
            </a:r>
            <a:r>
              <a:rPr lang="ru-RU" sz="2200" b="1" dirty="0" smtClean="0">
                <a:cs typeface="Times New Roman" panose="02020603050405020304" pitchFamily="18" charset="0"/>
              </a:rPr>
              <a:t> </a:t>
            </a:r>
            <a:r>
              <a:rPr lang="ru-RU" sz="2200" b="1" dirty="0">
                <a:cs typeface="Times New Roman" panose="02020603050405020304" pitchFamily="18" charset="0"/>
              </a:rPr>
              <a:t>со служащим (</a:t>
            </a:r>
            <a:r>
              <a:rPr lang="ru-RU" sz="2200" b="1" dirty="0" smtClean="0">
                <a:cs typeface="Times New Roman" panose="02020603050405020304" pitchFamily="18" charset="0"/>
              </a:rPr>
              <a:t>работником, депутатом), </a:t>
            </a:r>
            <a:r>
              <a:rPr lang="ru-RU" sz="2200" b="1" dirty="0">
                <a:cs typeface="Times New Roman" panose="02020603050405020304" pitchFamily="18" charset="0"/>
              </a:rPr>
              <a:t>то в рамках декларационной кампании информация о данной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ru-RU" sz="2200" b="1" dirty="0">
                <a:cs typeface="Times New Roman" panose="02020603050405020304" pitchFamily="18" charset="0"/>
              </a:rPr>
              <a:t>сделке (сделках) не подлежит </a:t>
            </a:r>
            <a:r>
              <a:rPr lang="ru-RU" sz="2200" b="1" dirty="0" smtClean="0">
                <a:cs typeface="Times New Roman" panose="02020603050405020304" pitchFamily="18" charset="0"/>
              </a:rPr>
              <a:t>отражению</a:t>
            </a:r>
            <a:endParaRPr lang="ru-RU" sz="2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64512" y="594000"/>
            <a:ext cx="7137488" cy="491655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3. СВЕДЕНИЯ ОБ ИМУЩЕСТВЕ</a:t>
            </a:r>
            <a:endParaRPr lang="ru-RU" sz="27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01" y="1689000"/>
            <a:ext cx="8729999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cs typeface="Times New Roman" panose="02020603050405020304" pitchFamily="18" charset="0"/>
              </a:rPr>
              <a:t>Сведения об имуществе представляются </a:t>
            </a:r>
            <a:r>
              <a:rPr lang="ru-RU" sz="2700" b="1" dirty="0" smtClean="0"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cs typeface="Times New Roman" panose="02020603050405020304" pitchFamily="18" charset="0"/>
              </a:rPr>
            </a:br>
            <a:r>
              <a:rPr lang="ru-RU" sz="2700" b="1" dirty="0" smtClean="0">
                <a:cs typeface="Times New Roman" panose="02020603050405020304" pitchFamily="18" charset="0"/>
              </a:rPr>
              <a:t>по </a:t>
            </a:r>
            <a:r>
              <a:rPr lang="ru-RU" sz="2700" b="1" dirty="0">
                <a:cs typeface="Times New Roman" panose="02020603050405020304" pitchFamily="18" charset="0"/>
              </a:rPr>
              <a:t>состоянию </a:t>
            </a:r>
            <a:r>
              <a:rPr lang="ru-RU" sz="2700" b="1" dirty="0" smtClean="0">
                <a:cs typeface="Times New Roman" panose="02020603050405020304" pitchFamily="18" charset="0"/>
              </a:rPr>
              <a:t>на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ОТЧЕТНУЮ ДАТУ (31.12.2020 г.)</a:t>
            </a:r>
          </a:p>
          <a:p>
            <a:pPr algn="ctr"/>
            <a:endParaRPr lang="ru-RU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Указанию подлежат все объекты недвижимости независимо от того, когда и где они были приобретены</a:t>
            </a:r>
            <a:r>
              <a:rPr lang="ru-RU" sz="2400" b="1" dirty="0"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cs typeface="Times New Roman" panose="02020603050405020304" pitchFamily="18" charset="0"/>
              </a:rPr>
              <a:t>в том числе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принадлежащие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 праве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собственности ИНДИВИДУАЛЬНОМУ ПРЕДПРИНИМАТЕЛЮ</a:t>
            </a:r>
            <a:endParaRPr 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000" y="5289000"/>
            <a:ext cx="8865000" cy="138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Цифровые финансовые активы, цифровые права, утилитарные цифровые права, цифровая валюта </a:t>
            </a:r>
            <a:r>
              <a:rPr lang="ru-RU" sz="2000" b="1" u="sng" dirty="0" smtClean="0">
                <a:solidFill>
                  <a:schemeClr val="tx1"/>
                </a:solidFill>
              </a:rPr>
              <a:t>с 01.01.2021 г.</a:t>
            </a:r>
            <a:r>
              <a:rPr lang="ru-RU" sz="2000" b="1" dirty="0" smtClean="0">
                <a:solidFill>
                  <a:schemeClr val="tx1"/>
                </a:solidFill>
              </a:rPr>
              <a:t> признаются имуществом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8529" y="61630"/>
            <a:ext cx="3343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500" b="1" cap="all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Квартиры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612" y="1715210"/>
            <a:ext cx="37473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500" b="1" cap="all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Гаражи</a:t>
            </a:r>
            <a:endParaRPr lang="ru-RU" sz="2500" b="1" cap="all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7000" y="514881"/>
            <a:ext cx="7065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правоустанавливающих документов: свидетельство о праве собственности, выписка из ЕГРП,   ЕГРН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00" y="2214554"/>
            <a:ext cx="887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Организованные места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 автотранспорта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«гараж», «</a:t>
            </a:r>
            <a:r>
              <a:rPr lang="ru-RU" sz="2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-место (паркинг)»</a:t>
            </a:r>
            <a:endParaRPr lang="ru-RU" sz="1000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58775" algn="just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участок, на котором расположен гараж, в зависимости от наличия зарегистрированного права собственности подлежит указанию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 3.1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в разделе 6.1</a:t>
            </a:r>
          </a:p>
          <a:p>
            <a:pPr indent="358775" algn="just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Земля под надземными или подземными гаражными комплексами  </a:t>
            </a:r>
            <a:r>
              <a:rPr lang="ru-RU" sz="24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 указывается</a:t>
            </a:r>
          </a:p>
          <a:p>
            <a:pPr indent="358775" algn="just">
              <a:spcAft>
                <a:spcPts val="0"/>
              </a:spcAft>
            </a:pPr>
            <a:endParaRPr lang="ru-RU" sz="2400" b="1" u="sng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УКАЗЫВАЕТСЯ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участок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ГСК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 иных кооперативов в случае отсутствия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собственности у лица</a:t>
            </a:r>
          </a:p>
        </p:txBody>
      </p:sp>
    </p:spTree>
    <p:extLst>
      <p:ext uri="{BB962C8B-B14F-4D97-AF65-F5344CB8AC3E}">
        <p14:creationId xmlns:p14="http://schemas.microsoft.com/office/powerpoint/2010/main" val="23069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627" y="0"/>
            <a:ext cx="85190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7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7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графы «Вид имущества»</a:t>
            </a:r>
            <a:endParaRPr lang="ru-RU" sz="2700" b="1" cap="all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0318738"/>
              </p:ext>
            </p:extLst>
          </p:nvPr>
        </p:nvGraphicFramePr>
        <p:xfrm>
          <a:off x="0" y="188641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https://ribalych.ru/wp-content/uploads/2015/08/formula-sobstvennosti_1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2379"/>
            <a:ext cx="2376264" cy="15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3233" y="6492875"/>
            <a:ext cx="413483" cy="365125"/>
          </a:xfrm>
        </p:spPr>
        <p:txBody>
          <a:bodyPr/>
          <a:lstStyle/>
          <a:p>
            <a:fld id="{23408147-E808-40ED-9077-E2DD68D7044F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874055" y="2401297"/>
            <a:ext cx="8086232" cy="1099056"/>
          </a:xfrm>
          <a:prstGeom prst="wedgeRoundRectCallout">
            <a:avLst>
              <a:gd name="adj1" fmla="val 30048"/>
              <a:gd name="adj2" fmla="val 45911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объединение нескольких долей одного объекта имущества в качестве единого (каждая доля отражается отдельной строкой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правоустанавливающему документу)</a:t>
            </a:r>
            <a:endParaRPr lang="ru-RU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12501" r="9783" b="32542"/>
          <a:stretch/>
        </p:blipFill>
        <p:spPr bwMode="auto">
          <a:xfrm>
            <a:off x="1" y="0"/>
            <a:ext cx="8801999" cy="66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5742000" y="3312000"/>
            <a:ext cx="3240000" cy="288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2000" y="14860"/>
            <a:ext cx="7650000" cy="980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КУДА НАДО СХОДИТЬ ЗА СПРАВКАМИ О СВОИХ ДОХОДАХ И ИМУЩЕСТВЕ</a:t>
            </a:r>
            <a:endParaRPr lang="ru-RU" sz="28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17000" y="999000"/>
            <a:ext cx="8919496" cy="58590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cs typeface="Times New Roman" pitchFamily="18" charset="0"/>
              </a:rPr>
              <a:t>В ТЕРРИТОРИАЛЬНЫЕ ПОДРАЗДЕЛЕНИЯ: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Пенсионного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фонда </a:t>
            </a:r>
            <a:r>
              <a:rPr lang="ru-RU" sz="2000" b="1" dirty="0" smtClean="0">
                <a:cs typeface="Times New Roman" panose="02020603050405020304" pitchFamily="18" charset="0"/>
              </a:rPr>
              <a:t>(справка о </a:t>
            </a:r>
            <a:r>
              <a:rPr lang="ru-RU" sz="2000" b="1" dirty="0">
                <a:cs typeface="Times New Roman" panose="02020603050405020304" pitchFamily="18" charset="0"/>
              </a:rPr>
              <a:t>размере </a:t>
            </a:r>
            <a:r>
              <a:rPr lang="ru-RU" sz="2000" b="1" dirty="0" smtClean="0">
                <a:cs typeface="Times New Roman" panose="02020603050405020304" pitchFamily="18" charset="0"/>
              </a:rPr>
              <a:t>полученной пенсии </a:t>
            </a:r>
            <a:r>
              <a:rPr lang="ru-RU" sz="2000" b="1" dirty="0">
                <a:cs typeface="Times New Roman" panose="02020603050405020304" pitchFamily="18" charset="0"/>
              </a:rPr>
              <a:t>и иных </a:t>
            </a:r>
            <a:r>
              <a:rPr lang="ru-RU" sz="2000" b="1" dirty="0" smtClean="0">
                <a:cs typeface="Times New Roman" panose="02020603050405020304" pitchFamily="18" charset="0"/>
              </a:rPr>
              <a:t>выплатах: ветераны боевых действий, пособие на погребение);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Центра социальной защиты населения </a:t>
            </a:r>
            <a:r>
              <a:rPr lang="ru-RU" sz="2000" b="1" dirty="0" smtClean="0">
                <a:cs typeface="Times New Roman" panose="02020603050405020304" pitchFamily="18" charset="0"/>
              </a:rPr>
              <a:t>(справка о </a:t>
            </a:r>
            <a:r>
              <a:rPr lang="ru-RU" sz="2000" b="1" dirty="0">
                <a:cs typeface="Times New Roman" panose="02020603050405020304" pitchFamily="18" charset="0"/>
              </a:rPr>
              <a:t>мерах социальной поддержки, </a:t>
            </a:r>
            <a:r>
              <a:rPr lang="ru-RU" sz="2000" b="1" dirty="0" smtClean="0">
                <a:cs typeface="Times New Roman" panose="02020603050405020304" pitchFamily="18" charset="0"/>
              </a:rPr>
              <a:t>о получении единовременных выплат, различных пособий и т.д.);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Центра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занятости населения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cs typeface="Times New Roman" panose="02020603050405020304" pitchFamily="18" charset="0"/>
              </a:rPr>
              <a:t>(справка о </a:t>
            </a:r>
            <a:r>
              <a:rPr lang="ru-RU" sz="2000" b="1" dirty="0">
                <a:cs typeface="Times New Roman" panose="02020603050405020304" pitchFamily="18" charset="0"/>
              </a:rPr>
              <a:t>размере </a:t>
            </a:r>
            <a:r>
              <a:rPr lang="ru-RU" sz="2000" b="1" dirty="0" smtClean="0">
                <a:cs typeface="Times New Roman" panose="02020603050405020304" pitchFamily="18" charset="0"/>
              </a:rPr>
              <a:t>пособия по безработице, о временной занятости несовершеннолетних);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ГИБДД</a:t>
            </a:r>
            <a:r>
              <a:rPr lang="ru-RU" sz="2000" b="1" dirty="0" smtClean="0">
                <a:cs typeface="Times New Roman" panose="02020603050405020304" pitchFamily="18" charset="0"/>
              </a:rPr>
              <a:t> (о зарегистрированных на ваше имя транспортных средствах и прицепах);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ГИМС </a:t>
            </a:r>
            <a:r>
              <a:rPr lang="ru-RU" sz="2000" b="1" dirty="0" smtClean="0">
                <a:cs typeface="Times New Roman" panose="02020603050405020304" pitchFamily="18" charset="0"/>
              </a:rPr>
              <a:t>(о зарегистрированном водном транспорте);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Технадзор</a:t>
            </a:r>
            <a:r>
              <a:rPr lang="ru-RU" sz="2000" b="1" dirty="0" smtClean="0">
                <a:cs typeface="Times New Roman" panose="02020603050405020304" pitchFamily="18" charset="0"/>
              </a:rPr>
              <a:t> (о зарегистрированных снегоходах, тракторах);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Службы судебных приставов </a:t>
            </a:r>
            <a:r>
              <a:rPr lang="ru-RU" sz="2000" b="1" dirty="0" smtClean="0">
                <a:cs typeface="Times New Roman" panose="02020603050405020304" pitchFamily="18" charset="0"/>
              </a:rPr>
              <a:t>(о наличии исполнительных производств, взысканных суммах в Вашу пользу, а также где Вы являетесь должником на сумму равную или свыше 500 000 руб.)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Налоговые органы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0144" t="15068" r="1550" b="9041"/>
          <a:stretch>
            <a:fillRect/>
          </a:stretch>
        </p:blipFill>
        <p:spPr bwMode="auto">
          <a:xfrm>
            <a:off x="0" y="0"/>
            <a:ext cx="902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247001" y="1778877"/>
            <a:ext cx="3686025" cy="1470124"/>
          </a:xfrm>
          <a:prstGeom prst="wedgeRoundRectCallout">
            <a:avLst>
              <a:gd name="adj1" fmla="val -86144"/>
              <a:gd name="adj2" fmla="val -7683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Раздел 3.2 по состоянию на ОТЧЕТНУЮ дату 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(31 декабря 2020 г.)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232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000" y="658002"/>
            <a:ext cx="849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3.2 ТРАНСПОРТНЫЕ СРЕДСТВА</a:t>
            </a:r>
            <a:endParaRPr lang="ru-RU" sz="32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69000"/>
            <a:ext cx="871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казываются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сведения о транспортных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средствах: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находящихся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собственности, независимо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времени и места приобретения (любой субъект РФ и государство)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переданные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пользование по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доверенности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находящиеся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угоне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залоге у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банка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полностью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негодные к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эксплуатации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снятые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регистрационного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учета (но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утилизированные в установленном порядке, свидетельство об утилизации отсутствует)</a:t>
            </a:r>
          </a:p>
          <a:p>
            <a:pPr marL="285750" indent="-285750">
              <a:buFontTx/>
              <a:buChar char="-"/>
            </a:pPr>
            <a:r>
              <a:rPr lang="ru-RU" sz="24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ПРИНАДЛЕЖАЩИЕ ИНДИВИДУАЛЬНОМУ ПРЕДПРИНИМАТЕЛЮ</a:t>
            </a:r>
            <a:endParaRPr lang="ru-RU" sz="2400" b="1" u="sng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025" y="12086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РАЗДЕЛА 3.2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97343"/>
              </p:ext>
            </p:extLst>
          </p:nvPr>
        </p:nvGraphicFramePr>
        <p:xfrm>
          <a:off x="117001" y="820948"/>
          <a:ext cx="8954994" cy="58458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0638">
                  <a:extLst>
                    <a:ext uri="{9D8B030D-6E8A-4147-A177-3AD203B41FA5}">
                      <a16:colId xmlns:a16="http://schemas.microsoft.com/office/drawing/2014/main" val="3706119398"/>
                    </a:ext>
                  </a:extLst>
                </a:gridCol>
                <a:gridCol w="3349591">
                  <a:extLst>
                    <a:ext uri="{9D8B030D-6E8A-4147-A177-3AD203B41FA5}">
                      <a16:colId xmlns:a16="http://schemas.microsoft.com/office/drawing/2014/main" val="2665801327"/>
                    </a:ext>
                  </a:extLst>
                </a:gridCol>
                <a:gridCol w="1917633">
                  <a:extLst>
                    <a:ext uri="{9D8B030D-6E8A-4147-A177-3AD203B41FA5}">
                      <a16:colId xmlns:a16="http://schemas.microsoft.com/office/drawing/2014/main" val="1462325359"/>
                    </a:ext>
                  </a:extLst>
                </a:gridCol>
                <a:gridCol w="3167132">
                  <a:extLst>
                    <a:ext uri="{9D8B030D-6E8A-4147-A177-3AD203B41FA5}">
                      <a16:colId xmlns:a16="http://schemas.microsoft.com/office/drawing/2014/main" val="2336341769"/>
                    </a:ext>
                  </a:extLst>
                </a:gridCol>
              </a:tblGrid>
              <a:tr h="843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Вид, марка, модель транспортного средства, год изготовления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регистрации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15683"/>
                  </a:ext>
                </a:extLst>
              </a:tr>
              <a:tr h="356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529188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 легковые: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FIAT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178</a:t>
                      </a:r>
                      <a:r>
                        <a:rPr lang="en-US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CYN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6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Albea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2008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 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УМВД РФ 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Ижемскому</a:t>
                      </a:r>
                      <a:r>
                        <a:rPr lang="ru-RU" sz="1600" b="1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135527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 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грузовые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26408"/>
                  </a:ext>
                </a:extLst>
              </a:tr>
              <a:tr h="156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Мототранспорные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Снегоход Тайга</a:t>
                      </a:r>
                      <a:r>
                        <a:rPr lang="ru-RU" sz="1600" b="1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Варяг 500, 2015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-3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kumimoji="0" lang="ru-RU" sz="16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инспекция </a:t>
                      </a:r>
                      <a:br>
                        <a:rPr lang="ru-RU" sz="1600" b="1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надзору за техническим состоянием самоходных машин и других видов техники по  Ижемскому району</a:t>
                      </a:r>
                      <a:endParaRPr lang="ru-RU" sz="1600" b="1" kern="1200" spc="-3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64213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Сельскохозяйственная 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56100"/>
                  </a:ext>
                </a:extLst>
              </a:tr>
              <a:tr h="662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 транспорт</a:t>
                      </a: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Моторная лодка</a:t>
                      </a:r>
                      <a:r>
                        <a:rPr lang="en-US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spc="-3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Faeton</a:t>
                      </a: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2016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ГИМС МЧС России по Республике Коми</a:t>
                      </a:r>
                      <a:r>
                        <a:rPr lang="ru-RU" sz="1600" b="1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69757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 транспорт: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735165"/>
                  </a:ext>
                </a:extLst>
              </a:tr>
              <a:tr h="990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транспортные средства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Прицеп к легковым ТС М3СА817715,</a:t>
                      </a:r>
                      <a:r>
                        <a:rPr lang="ru-RU" sz="1600" b="1" kern="1200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</a:t>
                      </a: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 УМВД РФ </a:t>
                      </a:r>
                      <a:b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spc="-3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Ижемскому</a:t>
                      </a:r>
                      <a:r>
                        <a:rPr lang="ru-RU" sz="1600" b="1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 </a:t>
                      </a:r>
                      <a:r>
                        <a:rPr lang="ru-RU" sz="1600" b="1" kern="1200" spc="-3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1187008</a:t>
                      </a:r>
                      <a:r>
                        <a:rPr lang="ru-RU" sz="1600" b="1" kern="1200" spc="-3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586796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2862000" y="2253433"/>
            <a:ext cx="7200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20002" y="3069000"/>
            <a:ext cx="7200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49609" y="4933700"/>
            <a:ext cx="7200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72000" y="6106541"/>
            <a:ext cx="7200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8" y="324000"/>
            <a:ext cx="914294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В РАЗДЕЛЕ 4 Указывается 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по 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состоянию на ОТЧЕТНУЮ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</a:p>
          <a:p>
            <a:pPr algn="ctr">
              <a:spcAft>
                <a:spcPts val="0"/>
              </a:spcAft>
            </a:pPr>
            <a:r>
              <a:rPr lang="ru-RU" sz="22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ru-RU" sz="22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декабря 2020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>
              <a:spcAft>
                <a:spcPts val="0"/>
              </a:spcAft>
            </a:pPr>
            <a:endParaRPr lang="ru-RU" sz="2200" b="1" cap="all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3" indent="360363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2200" b="1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нулевым остатком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963" indent="360363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счета, совершение операций по которым осуществляется с использованием расчетных (дебетовых) карт, социальных карт, платежных карт для зачисления пенсий</a:t>
            </a:r>
          </a:p>
          <a:p>
            <a:pPr marL="80963" indent="360363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(вклады) в иностранных банках,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расположенных за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пределами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L="80963" indent="360363">
              <a:buFont typeface="Arial" pitchFamily="34" charset="0"/>
              <a:buChar char="•"/>
            </a:pPr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счета, открытые для погашения кредита</a:t>
            </a:r>
            <a:endParaRPr lang="ru-RU" sz="22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3" indent="360363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счета, по которым операции совершались с использованием различных карт, в случае их окончания действия, при условии, что счет не закрыт банком по письменному заявлению владельца счета</a:t>
            </a:r>
          </a:p>
          <a:p>
            <a:pPr marL="80963" indent="360363">
              <a:buFont typeface="Arial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ИНДИВИДУАЛЬНОГО ПРЕДПРИНИМАТЕЛЯ (выписка о движении денежных средств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требуется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90600" indent="360363">
              <a:buFont typeface="Arial" pitchFamily="34" charset="0"/>
              <a:buChar char="•"/>
              <a:tabLst>
                <a:tab pos="990600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НОМИНАЛЬНЫЙ СЧЕТ</a:t>
            </a:r>
            <a:endParaRPr lang="en-US" sz="22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indent="360363">
              <a:buFont typeface="Arial" pitchFamily="34" charset="0"/>
              <a:buChar char="•"/>
              <a:tabLst>
                <a:tab pos="990600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 ЭСКРОУ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9" t="12210" r="4751" b="31569"/>
          <a:stretch/>
        </p:blipFill>
        <p:spPr bwMode="auto">
          <a:xfrm>
            <a:off x="0" y="-16787"/>
            <a:ext cx="9144000" cy="60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32000" y="4689000"/>
            <a:ext cx="3555000" cy="174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09177"/>
              </p:ext>
            </p:extLst>
          </p:nvPr>
        </p:nvGraphicFramePr>
        <p:xfrm>
          <a:off x="3" y="1628999"/>
          <a:ext cx="9108207" cy="52989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9858">
                  <a:extLst>
                    <a:ext uri="{9D8B030D-6E8A-4147-A177-3AD203B41FA5}">
                      <a16:colId xmlns:a16="http://schemas.microsoft.com/office/drawing/2014/main" val="2881265457"/>
                    </a:ext>
                  </a:extLst>
                </a:gridCol>
                <a:gridCol w="2979042">
                  <a:extLst>
                    <a:ext uri="{9D8B030D-6E8A-4147-A177-3AD203B41FA5}">
                      <a16:colId xmlns:a16="http://schemas.microsoft.com/office/drawing/2014/main" val="874597899"/>
                    </a:ext>
                  </a:extLst>
                </a:gridCol>
                <a:gridCol w="1493149">
                  <a:extLst>
                    <a:ext uri="{9D8B030D-6E8A-4147-A177-3AD203B41FA5}">
                      <a16:colId xmlns:a16="http://schemas.microsoft.com/office/drawing/2014/main" val="983599090"/>
                    </a:ext>
                  </a:extLst>
                </a:gridCol>
                <a:gridCol w="1229882">
                  <a:extLst>
                    <a:ext uri="{9D8B030D-6E8A-4147-A177-3AD203B41FA5}">
                      <a16:colId xmlns:a16="http://schemas.microsoft.com/office/drawing/2014/main" val="3792593874"/>
                    </a:ext>
                  </a:extLst>
                </a:gridCol>
                <a:gridCol w="1365145">
                  <a:extLst>
                    <a:ext uri="{9D8B030D-6E8A-4147-A177-3AD203B41FA5}">
                      <a16:colId xmlns:a16="http://schemas.microsoft.com/office/drawing/2014/main" val="1025450950"/>
                    </a:ext>
                  </a:extLst>
                </a:gridCol>
                <a:gridCol w="1511131">
                  <a:extLst>
                    <a:ext uri="{9D8B030D-6E8A-4147-A177-3AD203B41FA5}">
                      <a16:colId xmlns:a16="http://schemas.microsoft.com/office/drawing/2014/main" val="3308364349"/>
                    </a:ext>
                  </a:extLst>
                </a:gridCol>
              </a:tblGrid>
              <a:tr h="1349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 адрес банка или иной кредитной организации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 валюта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открытия счета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поступивших на счет денежных средств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(руб.)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62308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337489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Сбербанк, 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 отделение 8617/5, Республика Коми,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ул.Бабушкина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д.31,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ru-RU" sz="1600" b="1" kern="1200" spc="-1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40807810567894561234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Текущий, рубль</a:t>
                      </a:r>
                      <a:endParaRPr lang="ru-RU" sz="1600" b="1" kern="1200" spc="-13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08.10.2016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36 528,41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445433"/>
                  </a:ext>
                </a:extLst>
              </a:tr>
              <a:tr h="1836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«Райффайзенбанк», Республика Коми,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ул.Первомайская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д.62,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</a:p>
                    <a:p>
                      <a:pPr marL="358775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pc="-13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42307810007894561257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Депозитный, рубль</a:t>
                      </a:r>
                      <a:endParaRPr lang="ru-RU" sz="1600" b="1" kern="1200" spc="-13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12.03.2008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1" marB="6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1" marB="6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10 000 000 Выписка от 21.01.2020 </a:t>
                      </a:r>
                      <a:b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123 прилагается </a:t>
                      </a:r>
                      <a:b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 л.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1" marB="6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8997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48900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400" b="1" spc="-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spc="-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3424" y="4194000"/>
            <a:ext cx="331236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2000" y="6075990"/>
            <a:ext cx="3312368" cy="76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77000" y="2993816"/>
            <a:ext cx="129614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07001" y="4353485"/>
            <a:ext cx="1862925" cy="2603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0" y="1606913"/>
            <a:ext cx="9000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Графа 6 «Сумма </a:t>
            </a:r>
            <a:r>
              <a:rPr lang="ru-RU" sz="2200" b="1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поступивших на счет денежных </a:t>
            </a:r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средств»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заполняется только в случае, если общая сумма денежных поступлений на счет за отчетный период превышает общий доход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лица, сдающего справку, и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супруги (супруги)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2018, 2019 и 2020 годы 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(ЗА ОТЧЕТНЫЙ ПЕРИОД И ДВА ПРЕДШЕСТВУЮЩИХ ГОДА)</a:t>
            </a:r>
          </a:p>
          <a:p>
            <a:pPr indent="342900" algn="just">
              <a:spcAft>
                <a:spcPts val="0"/>
              </a:spcAft>
            </a:pPr>
            <a:endParaRPr lang="ru-RU" sz="22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этом в данной графе следует сделать специальную пометку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«Выписка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прилагается на ____ л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just"/>
            <a:endParaRPr lang="ru-RU" sz="22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ВЫПИСКА СТАНОВИТСЯ НЕОТЪЕМЛЕМЫМ ПРИЛОЖЕНИЕМ  К СПРАВКЕ!!!</a:t>
            </a:r>
          </a:p>
          <a:p>
            <a:pPr algn="just"/>
            <a:endParaRPr lang="ru-RU" sz="22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algn="ctr"/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графе «Наименование и адрес банка или иной кредитной организации»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рекомендуется указывать юридический адрес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кредитной организации, в которой открыт счет</a:t>
            </a:r>
            <a:endParaRPr lang="ru-RU" sz="2200" b="1" dirty="0" smtClean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0518" y="6528850"/>
            <a:ext cx="413483" cy="365125"/>
          </a:xfrm>
        </p:spPr>
        <p:txBody>
          <a:bodyPr/>
          <a:lstStyle/>
          <a:p>
            <a:fld id="{23408147-E808-40ED-9077-E2DD68D7044F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 rot="16200000">
            <a:off x="-1300720" y="2996679"/>
            <a:ext cx="3960440" cy="94500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на счет  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 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2001" y="207255"/>
            <a:ext cx="7064999" cy="1946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браке с 01.01.2018 по 31.12.2020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доход за 2018, 2019, 2020 годы – 6 800 000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супруги за 2018, 2019, 2020 годы – 4 200 000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11 000 000 рублей &gt; 10 000 000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ЗАПОЛНЯЕМ ГРАФУ 6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2001" y="4677059"/>
            <a:ext cx="7064998" cy="18235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браке 1-2 года или холост (не замужем)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2018, 2019, 2020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– 6 800 000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6 800 000 рублей &lt; 10 000 000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ГРАФУ 6 + ПРИКЛАДЫВАЕМ ВЫПИСКУ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2001" y="2393235"/>
            <a:ext cx="7064999" cy="2016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браке с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01.01.2018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31.12.2020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2018, 2019, 2020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– 3 800 000 рублей</a:t>
            </a:r>
          </a:p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супруги 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2018, 2019, 2020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– 1 200 000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5 000 000 рублей &lt; 10 000 000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ГРАФУ 6 + ПРИКЛАДЫВАЕМ ВЫПИСКУ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3" idx="4"/>
            <a:endCxn id="4" idx="1"/>
          </p:cNvCxnSpPr>
          <p:nvPr/>
        </p:nvCxnSpPr>
        <p:spPr>
          <a:xfrm flipV="1">
            <a:off x="1152000" y="1180611"/>
            <a:ext cx="810000" cy="22885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4"/>
            <a:endCxn id="6" idx="1"/>
          </p:cNvCxnSpPr>
          <p:nvPr/>
        </p:nvCxnSpPr>
        <p:spPr>
          <a:xfrm flipV="1">
            <a:off x="1152000" y="3401347"/>
            <a:ext cx="810000" cy="6783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4"/>
            <a:endCxn id="5" idx="1"/>
          </p:cNvCxnSpPr>
          <p:nvPr/>
        </p:nvCxnSpPr>
        <p:spPr>
          <a:xfrm>
            <a:off x="1152001" y="3469179"/>
            <a:ext cx="810001" cy="21196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2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8760" t="8493" r="18748" b="5205"/>
          <a:stretch>
            <a:fillRect/>
          </a:stretch>
        </p:blipFill>
        <p:spPr bwMode="auto">
          <a:xfrm>
            <a:off x="2266728" y="0"/>
            <a:ext cx="6877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0" y="3905672"/>
            <a:ext cx="2123728" cy="2952328"/>
          </a:xfrm>
          <a:prstGeom prst="wedgeRoundRectCallout">
            <a:avLst>
              <a:gd name="adj1" fmla="val 70400"/>
              <a:gd name="adj2" fmla="val -5754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сумма поступивших на счет денежных средств не превышает поставить галочку</a:t>
            </a:r>
            <a:endParaRPr lang="ru-RU" sz="22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260648"/>
            <a:ext cx="2123728" cy="1440160"/>
          </a:xfrm>
          <a:prstGeom prst="wedgeRoundRectCallout">
            <a:avLst>
              <a:gd name="adj1" fmla="val 70094"/>
              <a:gd name="adj2" fmla="val 259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адрес, где открывали счет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1181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82000" y="0"/>
            <a:ext cx="7049292" cy="1764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5. СВЕДЕНИЯ О ЦЕННЫХ БУМАГАХ</a:t>
            </a:r>
            <a:b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5.1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 «Акции и ИНОЕ УЧАСТИЕ в коммерческих организациях и фондах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-9126" y="1719000"/>
            <a:ext cx="9027000" cy="5010000"/>
          </a:xfrm>
        </p:spPr>
        <p:txBody>
          <a:bodyPr>
            <a:noAutofit/>
          </a:bodyPr>
          <a:lstStyle/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 smtClean="0">
                <a:cs typeface="Times New Roman" panose="02020603050405020304" pitchFamily="18" charset="0"/>
              </a:rPr>
              <a:t>Уставный </a:t>
            </a:r>
            <a:r>
              <a:rPr lang="ru-RU" sz="2000" b="1" u="sng" dirty="0">
                <a:cs typeface="Times New Roman" panose="02020603050405020304" pitchFamily="18" charset="0"/>
              </a:rPr>
              <a:t>капитал</a:t>
            </a:r>
            <a:r>
              <a:rPr lang="ru-RU" sz="2000" b="1" dirty="0">
                <a:cs typeface="Times New Roman" panose="02020603050405020304" pitchFamily="18" charset="0"/>
              </a:rPr>
              <a:t> указывается согласно учредительным документам </a:t>
            </a:r>
            <a:r>
              <a:rPr lang="ru-RU" sz="2000" b="1" dirty="0" smtClean="0">
                <a:cs typeface="Times New Roman" panose="02020603050405020304" pitchFamily="18" charset="0"/>
              </a:rPr>
              <a:t>организации</a:t>
            </a: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	Если </a:t>
            </a:r>
            <a:r>
              <a:rPr lang="ru-RU" sz="2000" b="1" dirty="0">
                <a:cs typeface="Times New Roman" panose="02020603050405020304" pitchFamily="18" charset="0"/>
              </a:rPr>
              <a:t>законодательством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 предусмотрено </a:t>
            </a:r>
            <a:r>
              <a:rPr lang="ru-RU" sz="2000" b="1" dirty="0">
                <a:cs typeface="Times New Roman" panose="02020603050405020304" pitchFamily="18" charset="0"/>
              </a:rPr>
              <a:t>формирование уставного капитала, то указывается </a:t>
            </a:r>
            <a:r>
              <a:rPr lang="ru-RU" sz="2000" b="1" dirty="0" smtClean="0">
                <a:cs typeface="Times New Roman" panose="02020603050405020304" pitchFamily="18" charset="0"/>
              </a:rPr>
              <a:t>«0 </a:t>
            </a:r>
            <a:r>
              <a:rPr lang="ru-RU" sz="2000" b="1" dirty="0">
                <a:cs typeface="Times New Roman" panose="02020603050405020304" pitchFamily="18" charset="0"/>
              </a:rPr>
              <a:t>руб</a:t>
            </a:r>
            <a:r>
              <a:rPr lang="ru-RU" sz="2000" b="1" dirty="0" smtClean="0">
                <a:cs typeface="Times New Roman" panose="02020603050405020304" pitchFamily="18" charset="0"/>
              </a:rPr>
              <a:t>.» (ноль рублей)</a:t>
            </a: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Доля участия выражается в процентах от уставного капитала (для АО указывается также номинальная стоимость и количество акций)</a:t>
            </a: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cs typeface="Times New Roman" panose="02020603050405020304" pitchFamily="18" charset="0"/>
              </a:rPr>
              <a:t>графе «Основание участия» указывается </a:t>
            </a:r>
            <a:r>
              <a:rPr lang="ru-RU" sz="2000" b="1" dirty="0" smtClean="0">
                <a:cs typeface="Times New Roman" panose="02020603050405020304" pitchFamily="18" charset="0"/>
              </a:rPr>
              <a:t>учредительный договор (приватизация</a:t>
            </a:r>
            <a:r>
              <a:rPr lang="ru-RU" sz="2000" b="1" dirty="0">
                <a:cs typeface="Times New Roman" panose="02020603050405020304" pitchFamily="18" charset="0"/>
              </a:rPr>
              <a:t>, покупка, мена, дарение, наследование и </a:t>
            </a:r>
            <a:r>
              <a:rPr lang="ru-RU" sz="2000" b="1" dirty="0" smtClean="0">
                <a:cs typeface="Times New Roman" panose="02020603050405020304" pitchFamily="18" charset="0"/>
              </a:rPr>
              <a:t>другие акты), </a:t>
            </a:r>
            <a:r>
              <a:rPr lang="ru-RU" sz="2000" b="1" dirty="0">
                <a:cs typeface="Times New Roman" panose="02020603050405020304" pitchFamily="18" charset="0"/>
              </a:rPr>
              <a:t>а также </a:t>
            </a:r>
            <a:r>
              <a:rPr lang="ru-RU" sz="2000" b="1" dirty="0" smtClean="0">
                <a:cs typeface="Times New Roman" panose="02020603050405020304" pitchFamily="18" charset="0"/>
              </a:rPr>
              <a:t>его реквизиты</a:t>
            </a: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Подтверждением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права собственности на ценные бумаги, права на которые подлежат учету на счетах депо или лицевых счетах, открытых соответственно депозитариями или держателями реестра,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ЯВЛЯЕТСЯ ЗАПИСЬ ПО ТАКИМ СЧЕТАМ В РЕЕСТРЕ 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659" y="1719000"/>
            <a:ext cx="7065000" cy="3285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Требованиями антикоррупционного законодательства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предусматривается освобождение</a:t>
            </a:r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cs typeface="Times New Roman" panose="02020603050405020304" pitchFamily="18" charset="0"/>
              </a:rPr>
              <a:t>исполнения обязанности </a:t>
            </a:r>
            <a:r>
              <a:rPr lang="ru-RU" sz="2800" b="1" dirty="0" smtClean="0">
                <a:cs typeface="Times New Roman" panose="02020603050405020304" pitchFamily="18" charset="0"/>
              </a:rPr>
              <a:t>по представлению </a:t>
            </a:r>
            <a:r>
              <a:rPr lang="ru-RU" sz="2800" b="1" dirty="0">
                <a:cs typeface="Times New Roman" panose="02020603050405020304" pitchFamily="18" charset="0"/>
              </a:rPr>
              <a:t>СПРАВКИ, </a:t>
            </a:r>
            <a:r>
              <a:rPr lang="ru-RU" sz="2800" b="1" dirty="0" smtClean="0"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cs typeface="Times New Roman" panose="02020603050405020304" pitchFamily="18" charset="0"/>
              </a:rPr>
            </a:br>
            <a:r>
              <a:rPr lang="ru-RU" sz="2800" b="1" dirty="0" smtClean="0">
                <a:cs typeface="Times New Roman" panose="02020603050405020304" pitchFamily="18" charset="0"/>
              </a:rPr>
              <a:t>в том числе в </a:t>
            </a:r>
            <a:r>
              <a:rPr lang="ru-RU" sz="2800" b="1" dirty="0">
                <a:cs typeface="Times New Roman" panose="02020603050405020304" pitchFamily="18" charset="0"/>
              </a:rPr>
              <a:t>период нахождения </a:t>
            </a:r>
            <a:r>
              <a:rPr lang="ru-RU" sz="2800" b="1" dirty="0" smtClean="0">
                <a:cs typeface="Times New Roman" panose="02020603050405020304" pitchFamily="18" charset="0"/>
              </a:rPr>
              <a:t>декларанта </a:t>
            </a:r>
            <a:r>
              <a:rPr lang="ru-RU" sz="2800" b="1" dirty="0"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cs typeface="Times New Roman" panose="02020603050405020304" pitchFamily="18" charset="0"/>
              </a:rPr>
              <a:t>отпуске</a:t>
            </a:r>
            <a:r>
              <a:rPr lang="ru-RU" sz="2800" b="1" i="1" dirty="0" smtClean="0"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cs typeface="Times New Roman" panose="02020603050405020304" pitchFamily="18" charset="0"/>
              </a:rPr>
              <a:t>период временной </a:t>
            </a:r>
            <a:r>
              <a:rPr lang="ru-RU" sz="2800" b="1" dirty="0" smtClean="0">
                <a:cs typeface="Times New Roman" panose="02020603050405020304" pitchFamily="18" charset="0"/>
              </a:rPr>
              <a:t>нетрудоспособности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8636135" y="6492876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6483"/>
          <a:stretch/>
        </p:blipFill>
        <p:spPr>
          <a:xfrm>
            <a:off x="207000" y="2169000"/>
            <a:ext cx="1710000" cy="363475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94000" y="324000"/>
            <a:ext cx="7650000" cy="980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СРОК ПРЕДСТАВЛЕНИЯ: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 АПРЕЛЯ 2021 г.</a:t>
            </a:r>
            <a:endParaRPr lang="ru-RU" sz="4000" b="1" u="sng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4965" y="5227754"/>
            <a:ext cx="7020000" cy="57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Если лицо </a:t>
            </a:r>
            <a:r>
              <a:rPr lang="ru-RU" sz="2000" b="1" dirty="0" smtClean="0">
                <a:solidFill>
                  <a:srgbClr val="FF0000"/>
                </a:solidFill>
              </a:rPr>
              <a:t>НЕ ПРЕДСТАВИЛО до 1 апреля 2021 г. </a:t>
            </a:r>
            <a:r>
              <a:rPr lang="ru-RU" sz="2000" b="1" dirty="0" smtClean="0">
                <a:solidFill>
                  <a:schemeClr val="tx1"/>
                </a:solidFill>
              </a:rPr>
              <a:t>сведения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 то </a:t>
            </a:r>
            <a:r>
              <a:rPr lang="ru-RU" sz="2000" b="1" dirty="0">
                <a:solidFill>
                  <a:schemeClr val="tx1"/>
                </a:solidFill>
              </a:rPr>
              <a:t>представить уточненные оно не может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9624" y="5949000"/>
            <a:ext cx="7020000" cy="6456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 справке могут быть приложены любые применимые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51940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7000" y="653412"/>
            <a:ext cx="53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5.2. «Иные ценные бумаги»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6985" y="1809000"/>
            <a:ext cx="865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Aft>
                <a:spcPts val="0"/>
              </a:spcAft>
            </a:pPr>
            <a:r>
              <a:rPr lang="ru-RU" sz="2400" b="1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иным ценным </a:t>
            </a:r>
            <a:r>
              <a:rPr lang="ru-RU" sz="2400" b="1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бумагам </a:t>
            </a:r>
            <a:r>
              <a:rPr lang="ru-RU" sz="24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195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вексель, </a:t>
            </a:r>
          </a:p>
          <a:p>
            <a:pPr indent="36195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закладная, </a:t>
            </a:r>
          </a:p>
          <a:p>
            <a:pPr indent="36195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облигация, </a:t>
            </a:r>
          </a:p>
          <a:p>
            <a:pPr indent="36195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сберегательный сертификат, </a:t>
            </a:r>
            <a:endParaRPr lang="ru-RU" sz="24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пай паевого инвестиционного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коносамент</a:t>
            </a: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цифровое свидетельство и другие </a:t>
            </a:r>
          </a:p>
          <a:p>
            <a:pPr indent="361950" algn="just">
              <a:spcAft>
                <a:spcPts val="0"/>
              </a:spcAft>
            </a:pPr>
            <a:endParaRPr lang="ru-RU" sz="24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сертификат на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материнский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семейный) капитал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ценной бумагой 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453" y="31118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  <a:p>
            <a:pPr algn="ctr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Акции и иное участие в коммерческих организациях и фондах</a:t>
            </a:r>
            <a:endParaRPr lang="ru-RU" alt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79899"/>
              </p:ext>
            </p:extLst>
          </p:nvPr>
        </p:nvGraphicFramePr>
        <p:xfrm>
          <a:off x="323530" y="959490"/>
          <a:ext cx="8703801" cy="26420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1722">
                  <a:extLst>
                    <a:ext uri="{9D8B030D-6E8A-4147-A177-3AD203B41FA5}">
                      <a16:colId xmlns:a16="http://schemas.microsoft.com/office/drawing/2014/main" val="3366059320"/>
                    </a:ext>
                  </a:extLst>
                </a:gridCol>
                <a:gridCol w="1628476">
                  <a:extLst>
                    <a:ext uri="{9D8B030D-6E8A-4147-A177-3AD203B41FA5}">
                      <a16:colId xmlns:a16="http://schemas.microsoft.com/office/drawing/2014/main" val="3819076124"/>
                    </a:ext>
                  </a:extLst>
                </a:gridCol>
                <a:gridCol w="1596281">
                  <a:extLst>
                    <a:ext uri="{9D8B030D-6E8A-4147-A177-3AD203B41FA5}">
                      <a16:colId xmlns:a16="http://schemas.microsoft.com/office/drawing/2014/main" val="1821817158"/>
                    </a:ext>
                  </a:extLst>
                </a:gridCol>
                <a:gridCol w="1511817">
                  <a:extLst>
                    <a:ext uri="{9D8B030D-6E8A-4147-A177-3AD203B41FA5}">
                      <a16:colId xmlns:a16="http://schemas.microsoft.com/office/drawing/2014/main" val="1863739859"/>
                    </a:ext>
                  </a:extLst>
                </a:gridCol>
                <a:gridCol w="1702498">
                  <a:extLst>
                    <a:ext uri="{9D8B030D-6E8A-4147-A177-3AD203B41FA5}">
                      <a16:colId xmlns:a16="http://schemas.microsoft.com/office/drawing/2014/main" val="1670970693"/>
                    </a:ext>
                  </a:extLst>
                </a:gridCol>
                <a:gridCol w="1813007">
                  <a:extLst>
                    <a:ext uri="{9D8B030D-6E8A-4147-A177-3AD203B41FA5}">
                      <a16:colId xmlns:a16="http://schemas.microsoft.com/office/drawing/2014/main" val="2696383400"/>
                    </a:ext>
                  </a:extLst>
                </a:gridCol>
              </a:tblGrid>
              <a:tr h="9509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 организационно-правовая форма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организации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Уставный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7684855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146654895"/>
                  </a:ext>
                </a:extLst>
              </a:tr>
              <a:tr h="145330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«Инвест»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Санкт-Петербург, ул. Ленина, 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000 000,00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1%, 1 000 акций номинальной стоимостью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 руб./шт.,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руб.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дарения от 12.08.2011г.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0049597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40219"/>
              </p:ext>
            </p:extLst>
          </p:nvPr>
        </p:nvGraphicFramePr>
        <p:xfrm>
          <a:off x="251519" y="4202830"/>
          <a:ext cx="8775810" cy="12560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0221">
                  <a:extLst>
                    <a:ext uri="{9D8B030D-6E8A-4147-A177-3AD203B41FA5}">
                      <a16:colId xmlns:a16="http://schemas.microsoft.com/office/drawing/2014/main" val="65161547"/>
                    </a:ext>
                  </a:extLst>
                </a:gridCol>
                <a:gridCol w="1580401">
                  <a:extLst>
                    <a:ext uri="{9D8B030D-6E8A-4147-A177-3AD203B41FA5}">
                      <a16:colId xmlns:a16="http://schemas.microsoft.com/office/drawing/2014/main" val="4101504601"/>
                    </a:ext>
                  </a:extLst>
                </a:gridCol>
                <a:gridCol w="1841887">
                  <a:extLst>
                    <a:ext uri="{9D8B030D-6E8A-4147-A177-3AD203B41FA5}">
                      <a16:colId xmlns:a16="http://schemas.microsoft.com/office/drawing/2014/main" val="2146218425"/>
                    </a:ext>
                  </a:extLst>
                </a:gridCol>
                <a:gridCol w="1926035">
                  <a:extLst>
                    <a:ext uri="{9D8B030D-6E8A-4147-A177-3AD203B41FA5}">
                      <a16:colId xmlns:a16="http://schemas.microsoft.com/office/drawing/2014/main" val="2816533996"/>
                    </a:ext>
                  </a:extLst>
                </a:gridCol>
                <a:gridCol w="1246827">
                  <a:extLst>
                    <a:ext uri="{9D8B030D-6E8A-4147-A177-3AD203B41FA5}">
                      <a16:colId xmlns:a16="http://schemas.microsoft.com/office/drawing/2014/main" val="2142501330"/>
                    </a:ext>
                  </a:extLst>
                </a:gridCol>
                <a:gridCol w="1670439">
                  <a:extLst>
                    <a:ext uri="{9D8B030D-6E8A-4147-A177-3AD203B41FA5}">
                      <a16:colId xmlns:a16="http://schemas.microsoft.com/office/drawing/2014/main" val="2302751227"/>
                    </a:ext>
                  </a:extLst>
                </a:gridCol>
              </a:tblGrid>
              <a:tr h="69951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ценной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бумаги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Лицо, выпустившее ценную бумагу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Номинальная величина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обязательства (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руб.)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количество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293595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7670450"/>
                  </a:ext>
                </a:extLst>
              </a:tr>
              <a:tr h="318771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179053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4631" y="3889858"/>
            <a:ext cx="8495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Иные ценные бумаги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000" y="5728701"/>
            <a:ext cx="8893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 по разделу 5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“Сведения о ценных бумагах” суммарная декларированная стоимость ценных бумаг, включая доли участия в коммерческих организациях (руб.), 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100 000,00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06952" y="6469470"/>
            <a:ext cx="413483" cy="365125"/>
          </a:xfrm>
        </p:spPr>
        <p:txBody>
          <a:bodyPr/>
          <a:lstStyle/>
          <a:p>
            <a:fld id="{23408147-E808-40ED-9077-E2DD68D7044F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92080" y="3068960"/>
            <a:ext cx="1928826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-86744" y="6097592"/>
            <a:ext cx="1928826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7000" y="309000"/>
            <a:ext cx="8676456" cy="9213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6. СВЕДЕНИЯ ОБ ОБЯЗАТЕЛЬСТВАХ ИМУЩЕСТВЕННОГО ХАРАКТЕРА </a:t>
            </a:r>
            <a:endParaRPr lang="ru-RU" sz="27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51230"/>
            <a:ext cx="8480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6.1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Объекты недвижимого имущества,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находящиеся 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в пользовании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775" y="288900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недвижимое имущество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муниципальное, ведомственное,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арендованное),  </a:t>
            </a:r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находящееся </a:t>
            </a:r>
            <a:r>
              <a:rPr lang="ru-RU" sz="28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 временном </a:t>
            </a:r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пользовании лица</a:t>
            </a:r>
            <a:r>
              <a:rPr lang="ru-RU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сдающего справку, его супруги (супруга), несовершеннолетнего ребенка, а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также основание пользования (договор аренды, фактическое предоставление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родственником и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на отчетную дату</a:t>
            </a:r>
          </a:p>
        </p:txBody>
      </p:sp>
    </p:spTree>
    <p:extLst>
      <p:ext uri="{BB962C8B-B14F-4D97-AF65-F5344CB8AC3E}">
        <p14:creationId xmlns:p14="http://schemas.microsoft.com/office/powerpoint/2010/main" val="38546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18" y="1564243"/>
            <a:ext cx="91298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lang="ru-RU" sz="26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подлежат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объектах недвижимости: </a:t>
            </a:r>
            <a:endParaRPr lang="ru-RU" sz="26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постоянная или временная</a:t>
            </a:r>
            <a:r>
              <a:rPr lang="ru-RU" sz="2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но они не принадлежат на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праве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фактическое место проживания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заключения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endParaRPr lang="ru-RU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договору аренды (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найма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поднайма)</a:t>
            </a:r>
            <a:endParaRPr lang="ru-RU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договорам социального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найма</a:t>
            </a:r>
            <a:endParaRPr lang="ru-RU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объекты незавершенного строительства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используемые для бытовых нужд, но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зарегистрированные в </a:t>
            </a:r>
            <a:r>
              <a:rPr lang="ru-RU" sz="26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Росреестре</a:t>
            </a:r>
            <a:endParaRPr lang="ru-RU" sz="2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/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земельные участки, на 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праве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пожизненного наследуемого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владения</a:t>
            </a:r>
          </a:p>
          <a:p>
            <a:pPr indent="358775"/>
            <a:r>
              <a:rPr lang="ru-RU" sz="2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7) объекты в пользование </a:t>
            </a:r>
            <a:r>
              <a:rPr lang="ru-RU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sz="2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НДИВИДУАЛЬНОГО ПРЕДПРИНИМАТЕЛЯ </a:t>
            </a:r>
            <a:endParaRPr lang="ru-RU" sz="2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056" y="234000"/>
            <a:ext cx="8480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6.1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Объекты недвижимого имущества,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находящиеся 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в пользовании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картинки до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1" y="2486586"/>
            <a:ext cx="2201508" cy="16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2000" y="476673"/>
            <a:ext cx="2375784" cy="424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доли у декларанта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12360" y="188639"/>
            <a:ext cx="1800200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3.1 справки о своих доходах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12360" y="1350476"/>
            <a:ext cx="1800200" cy="1122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3.1 справки о доходах супруги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2000" y="1700808"/>
            <a:ext cx="2375784" cy="40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доли у супруги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>
            <a:stCxn id="7" idx="3"/>
            <a:endCxn id="19" idx="1"/>
          </p:cNvCxnSpPr>
          <p:nvPr/>
        </p:nvCxnSpPr>
        <p:spPr>
          <a:xfrm>
            <a:off x="2627784" y="689062"/>
            <a:ext cx="884576" cy="3633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3"/>
            <a:endCxn id="20" idx="1"/>
          </p:cNvCxnSpPr>
          <p:nvPr/>
        </p:nvCxnSpPr>
        <p:spPr>
          <a:xfrm>
            <a:off x="2627784" y="1905584"/>
            <a:ext cx="884576" cy="638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12160" y="188639"/>
            <a:ext cx="3024336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6.1 справки о своих доходах долю супруги вносить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99728" y="1350476"/>
            <a:ext cx="3024336" cy="1122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6.1 справки о доходах супруги долю декларанта вносить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>
            <a:stCxn id="20" idx="3"/>
            <a:endCxn id="34" idx="1"/>
          </p:cNvCxnSpPr>
          <p:nvPr/>
        </p:nvCxnSpPr>
        <p:spPr>
          <a:xfrm flipV="1">
            <a:off x="5312560" y="692695"/>
            <a:ext cx="699600" cy="121926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9" idx="3"/>
            <a:endCxn id="41" idx="1"/>
          </p:cNvCxnSpPr>
          <p:nvPr/>
        </p:nvCxnSpPr>
        <p:spPr>
          <a:xfrm>
            <a:off x="5312560" y="692695"/>
            <a:ext cx="687168" cy="121926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52000" y="4421622"/>
            <a:ext cx="2375784" cy="424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доли у декларанта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512360" y="3854172"/>
            <a:ext cx="1800200" cy="1518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3.1 справки о своих доходах указать свою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долю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2000" y="5747082"/>
            <a:ext cx="2375784" cy="40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доли у брата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 стрелкой 51"/>
          <p:cNvCxnSpPr>
            <a:stCxn id="48" idx="3"/>
            <a:endCxn id="49" idx="1"/>
          </p:cNvCxnSpPr>
          <p:nvPr/>
        </p:nvCxnSpPr>
        <p:spPr>
          <a:xfrm flipV="1">
            <a:off x="2627784" y="4613447"/>
            <a:ext cx="884576" cy="20564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6012160" y="3860555"/>
            <a:ext cx="3024336" cy="15121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6.1 справки о своих доходах указать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долю брата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фактического ею пользования) 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>
            <a:stCxn id="49" idx="3"/>
            <a:endCxn id="54" idx="1"/>
          </p:cNvCxnSpPr>
          <p:nvPr/>
        </p:nvCxnSpPr>
        <p:spPr>
          <a:xfrm>
            <a:off x="5312560" y="4613449"/>
            <a:ext cx="699600" cy="319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3512360" y="5475110"/>
            <a:ext cx="1800200" cy="981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доходах не заполняется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Прямая со стрелкой 64"/>
          <p:cNvCxnSpPr>
            <a:stCxn id="51" idx="3"/>
            <a:endCxn id="64" idx="1"/>
          </p:cNvCxnSpPr>
          <p:nvPr/>
        </p:nvCxnSpPr>
        <p:spPr>
          <a:xfrm>
            <a:off x="2627784" y="5951858"/>
            <a:ext cx="884576" cy="13828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235771" y="6433161"/>
            <a:ext cx="4911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рекомендации Минтруда России)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2001" y="1901490"/>
            <a:ext cx="8817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6.1. Объекты недвижимого имущества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находящиеся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пользовании</a:t>
            </a:r>
            <a:endParaRPr lang="ru-RU" alt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7000" y="609000"/>
            <a:ext cx="69722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61190"/>
              </p:ext>
            </p:extLst>
          </p:nvPr>
        </p:nvGraphicFramePr>
        <p:xfrm>
          <a:off x="108832" y="2709000"/>
          <a:ext cx="8784497" cy="388843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84826">
                  <a:extLst>
                    <a:ext uri="{9D8B030D-6E8A-4147-A177-3AD203B41FA5}">
                      <a16:colId xmlns:a16="http://schemas.microsoft.com/office/drawing/2014/main" val="2581839888"/>
                    </a:ext>
                  </a:extLst>
                </a:gridCol>
                <a:gridCol w="1337118">
                  <a:extLst>
                    <a:ext uri="{9D8B030D-6E8A-4147-A177-3AD203B41FA5}">
                      <a16:colId xmlns:a16="http://schemas.microsoft.com/office/drawing/2014/main" val="3873593335"/>
                    </a:ext>
                  </a:extLst>
                </a:gridCol>
                <a:gridCol w="1745330">
                  <a:extLst>
                    <a:ext uri="{9D8B030D-6E8A-4147-A177-3AD203B41FA5}">
                      <a16:colId xmlns:a16="http://schemas.microsoft.com/office/drawing/2014/main" val="3495148437"/>
                    </a:ext>
                  </a:extLst>
                </a:gridCol>
                <a:gridCol w="1887760">
                  <a:extLst>
                    <a:ext uri="{9D8B030D-6E8A-4147-A177-3AD203B41FA5}">
                      <a16:colId xmlns:a16="http://schemas.microsoft.com/office/drawing/2014/main" val="1842034435"/>
                    </a:ext>
                  </a:extLst>
                </a:gridCol>
                <a:gridCol w="2305123">
                  <a:extLst>
                    <a:ext uri="{9D8B030D-6E8A-4147-A177-3AD203B41FA5}">
                      <a16:colId xmlns:a16="http://schemas.microsoft.com/office/drawing/2014/main" val="2128197241"/>
                    </a:ext>
                  </a:extLst>
                </a:gridCol>
                <a:gridCol w="1124340">
                  <a:extLst>
                    <a:ext uri="{9D8B030D-6E8A-4147-A177-3AD203B41FA5}">
                      <a16:colId xmlns:a16="http://schemas.microsoft.com/office/drawing/2014/main" val="2272778330"/>
                    </a:ext>
                  </a:extLst>
                </a:gridCol>
              </a:tblGrid>
              <a:tr h="108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 сроки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пользо­вания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(адрес)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b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(кв. м)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152281"/>
                  </a:ext>
                </a:extLst>
              </a:tr>
              <a:tr h="379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949998"/>
                  </a:ext>
                </a:extLst>
              </a:tr>
              <a:tr h="2426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Безвозмездное пользование,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2004 г.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бессрочно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предоставление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Петровым П.И. (дедушка)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Коми,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г.Ухта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проспект Ленина, д.1, кв.1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206620"/>
                  </a:ext>
                </a:extLst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3402000" y="3799396"/>
            <a:ext cx="2070000" cy="258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871" y="332657"/>
            <a:ext cx="724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6.2. </a:t>
            </a:r>
            <a:r>
              <a:rPr lang="ru-RU" sz="27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«Срочные обязательства финансового характера»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001" y="1869000"/>
            <a:ext cx="88199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каждое имеющееся </a:t>
            </a:r>
            <a:r>
              <a:rPr lang="ru-RU" sz="24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ОТЧЕТНУЮ ДАТУ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срочное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обязательство финансового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характера на сумму, равную или превышающую </a:t>
            </a:r>
            <a:r>
              <a:rPr lang="ru-RU" sz="28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500 000 рублей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Сумма основного обязательства (СУММА ДОЛГА) указывается </a:t>
            </a:r>
            <a:r>
              <a:rPr lang="ru-RU" sz="24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 суммы процентов </a:t>
            </a:r>
          </a:p>
          <a:p>
            <a:pPr algn="just"/>
            <a:endParaRPr lang="ru-RU" sz="2400" b="1" u="sng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ВНИМАНИЕ!!! </a:t>
            </a:r>
            <a:endParaRPr lang="ru-RU" sz="2400" b="1" dirty="0" smtClean="0">
              <a:ea typeface="Times New Roman" panose="02020603050405020304" pitchFamily="18" charset="0"/>
              <a:cs typeface="Times New Roman" pitchFamily="18" charset="0"/>
            </a:endParaRPr>
          </a:p>
          <a:p>
            <a:pPr indent="34290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РАЗМЕР ОБЯЗАТЕЛЬСТВА (оставшийся непогашенный долг) УКАЗЫВАЕТСЯ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С ПРОЦЕНТАМИ!!! (по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состоянию на отчетную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дату,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а не до конца периода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кредитования) (Методические рекомендации)</a:t>
            </a:r>
            <a:endParaRPr lang="ru-RU" sz="2400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92728"/>
              </p:ext>
            </p:extLst>
          </p:nvPr>
        </p:nvGraphicFramePr>
        <p:xfrm>
          <a:off x="4" y="1340770"/>
          <a:ext cx="9143997" cy="521208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53422">
                  <a:extLst>
                    <a:ext uri="{9D8B030D-6E8A-4147-A177-3AD203B41FA5}">
                      <a16:colId xmlns:a16="http://schemas.microsoft.com/office/drawing/2014/main" val="523639308"/>
                    </a:ext>
                  </a:extLst>
                </a:gridCol>
                <a:gridCol w="1511405">
                  <a:extLst>
                    <a:ext uri="{9D8B030D-6E8A-4147-A177-3AD203B41FA5}">
                      <a16:colId xmlns:a16="http://schemas.microsoft.com/office/drawing/2014/main" val="1526620563"/>
                    </a:ext>
                  </a:extLst>
                </a:gridCol>
                <a:gridCol w="1889256">
                  <a:extLst>
                    <a:ext uri="{9D8B030D-6E8A-4147-A177-3AD203B41FA5}">
                      <a16:colId xmlns:a16="http://schemas.microsoft.com/office/drawing/2014/main" val="3692564334"/>
                    </a:ext>
                  </a:extLst>
                </a:gridCol>
                <a:gridCol w="1738115">
                  <a:extLst>
                    <a:ext uri="{9D8B030D-6E8A-4147-A177-3AD203B41FA5}">
                      <a16:colId xmlns:a16="http://schemas.microsoft.com/office/drawing/2014/main" val="1000738061"/>
                    </a:ext>
                  </a:extLst>
                </a:gridCol>
                <a:gridCol w="1813686">
                  <a:extLst>
                    <a:ext uri="{9D8B030D-6E8A-4147-A177-3AD203B41FA5}">
                      <a16:colId xmlns:a16="http://schemas.microsoft.com/office/drawing/2014/main" val="1687172775"/>
                    </a:ext>
                  </a:extLst>
                </a:gridCol>
                <a:gridCol w="1738113">
                  <a:extLst>
                    <a:ext uri="{9D8B030D-6E8A-4147-A177-3AD203B41FA5}">
                      <a16:colId xmlns:a16="http://schemas.microsoft.com/office/drawing/2014/main" val="2683491773"/>
                    </a:ext>
                  </a:extLst>
                </a:gridCol>
              </a:tblGrid>
              <a:tr h="20035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 (должник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обязательства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 по состоянию на отчетную дату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9322"/>
                  </a:ext>
                </a:extLst>
              </a:tr>
              <a:tr h="28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962289"/>
                  </a:ext>
                </a:extLst>
              </a:tr>
              <a:tr h="2862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Кредитор: ВТБ24 (ПАО), 167000, Республика Коми, г. Сыктывкар, ул. Ленина, д.47а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ипотечного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кредитования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31.08.2016</a:t>
                      </a:r>
                      <a:b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524/0600-00256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1 500 000,00 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150 000,00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11,5 %, залог 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находящаяся по адресу: г. Сыктывкар, ул. Катаева, </a:t>
                      </a:r>
                      <a:b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5, кв. 3,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созаёмщик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супруга  Иванова О.М.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15763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87229" y="596293"/>
            <a:ext cx="67860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6.2. Срочные обязательства финансового характера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7497"/>
            <a:ext cx="90364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03421" y="6492876"/>
            <a:ext cx="413483" cy="365125"/>
          </a:xfrm>
        </p:spPr>
        <p:txBody>
          <a:bodyPr/>
          <a:lstStyle/>
          <a:p>
            <a:fld id="{23408147-E808-40ED-9077-E2DD68D7044F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508104" y="3298052"/>
            <a:ext cx="1928826" cy="13573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429258" y="4221089"/>
            <a:ext cx="964413" cy="11787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536547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ПРОЦЕНТАМИ!!!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1 138 000 + 12 000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33974" t="23512" r="18429" b="20227"/>
          <a:stretch/>
        </p:blipFill>
        <p:spPr bwMode="auto">
          <a:xfrm>
            <a:off x="1432" y="177507"/>
            <a:ext cx="9142568" cy="64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7219368" y="5273520"/>
            <a:ext cx="1928826" cy="14678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193998" y="3186397"/>
            <a:ext cx="0" cy="19707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3864" y="266317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СУММИРОВАТЬ!!!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6045" y="1833956"/>
            <a:ext cx="14394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31.12.2020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27000" y="2152602"/>
            <a:ext cx="306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023" y="1648606"/>
            <a:ext cx="8964496" cy="49923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Договор финансовой аренды (лизинг)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Договор займа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Договор финансирования под уступку денежного требования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Обязательства, связанные с заключением договора об уступке права требования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 вследствие причинения вреда (финансовые)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 по договору поручительства (если у поручителя возникли обязательства, т.е. должник свои обязательства не исполняет)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 по уплате алиментов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 по выплате арендной платы и иные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Финансовые обязательства государственной корпорации 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«Агентство по страхованию вкладов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»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предоставленные брокером займы (т.н. "маржинальные сделки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")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обязательства 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по незакрытым сделкам РЕПО и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СВОП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16169" y="6488684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3023" y="279000"/>
            <a:ext cx="720949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«Срочные обязательства финансового характера</a:t>
            </a:r>
            <a:r>
              <a:rPr lang="ru-RU" sz="2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или превышает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000 рублей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7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56402" cy="633634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Справки надо направить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посредством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почтовой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 по адресу: 167000, г. Сыктывкар,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Коммунистическая, д. 9, Администрация Главы Республики Коми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случае обнаружения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ошибок или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неточностей можно представить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УТОЧНЕННЫЕ справки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течение одного месяца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 дня представления сведений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07922" y="6492875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4" descr="C:\Users\pgg001\Desktop\Картинки\photo_144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4"/>
          <a:stretch/>
        </p:blipFill>
        <p:spPr bwMode="auto">
          <a:xfrm>
            <a:off x="1259559" y="2754000"/>
            <a:ext cx="6480485" cy="306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1026" name="Picture 2" descr="C:\Users\pgg001\Desktop\IMG_20191009_0916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8053"/>
          <a:stretch/>
        </p:blipFill>
        <p:spPr bwMode="auto">
          <a:xfrm rot="16200000">
            <a:off x="1415340" y="-1020442"/>
            <a:ext cx="6261221" cy="87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094AB6-4094-4BF3-BE57-E867433540CC}"/>
              </a:ext>
            </a:extLst>
          </p:cNvPr>
          <p:cNvSpPr/>
          <p:nvPr/>
        </p:nvSpPr>
        <p:spPr>
          <a:xfrm>
            <a:off x="117000" y="1913295"/>
            <a:ext cx="891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заключаются на продолжительный период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страхование жизни на случай смерти, дожития до определенного возраста или срока либо наступления иного события;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пенсионного страхования; 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страхования жизни с условием периодических страховых выплат (ренты, аннуитетов) и (или) с участием страхователя в инвестиционном доходе страховщика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63306C-EF1F-40FA-B06D-97C1892D86B0}"/>
              </a:ext>
            </a:extLst>
          </p:cNvPr>
          <p:cNvSpPr/>
          <p:nvPr/>
        </p:nvSpPr>
        <p:spPr>
          <a:xfrm>
            <a:off x="2626663" y="6068279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ЗАКРЫТЫЙ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000" y="369000"/>
            <a:ext cx="8910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Законом Российской Федерации от 27 ноября 1992 года № 4015-1 «Об организации страхового дела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27722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38753-5F39-4943-AF59-B958AEBAB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2948" r="5627" b="6752"/>
          <a:stretch/>
        </p:blipFill>
        <p:spPr>
          <a:xfrm rot="16200000">
            <a:off x="1147315" y="-1138687"/>
            <a:ext cx="6857999" cy="91353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D6E360D-E186-4198-8080-26451E056E05}"/>
              </a:ext>
            </a:extLst>
          </p:cNvPr>
          <p:cNvCxnSpPr/>
          <p:nvPr/>
        </p:nvCxnSpPr>
        <p:spPr>
          <a:xfrm>
            <a:off x="4139952" y="332656"/>
            <a:ext cx="2646294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FCD9EC2-1543-4DD8-BF3C-2B6F0D8FF7D2}"/>
              </a:ext>
            </a:extLst>
          </p:cNvPr>
          <p:cNvCxnSpPr/>
          <p:nvPr/>
        </p:nvCxnSpPr>
        <p:spPr>
          <a:xfrm>
            <a:off x="3059832" y="3789040"/>
            <a:ext cx="2646294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3A69EE0-B2F1-42CA-BA81-9212E1ACF549}"/>
              </a:ext>
            </a:extLst>
          </p:cNvPr>
          <p:cNvCxnSpPr/>
          <p:nvPr/>
        </p:nvCxnSpPr>
        <p:spPr>
          <a:xfrm>
            <a:off x="2195736" y="4005064"/>
            <a:ext cx="2646294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281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2787BB-5B38-4C81-8101-4A99ECAE3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3800" r="1000" b="4851"/>
          <a:stretch/>
        </p:blipFill>
        <p:spPr>
          <a:xfrm rot="16200000">
            <a:off x="1141087" y="-1141087"/>
            <a:ext cx="6858000" cy="914017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C465F97-2C72-4439-8C33-CBCB08E31CCF}"/>
              </a:ext>
            </a:extLst>
          </p:cNvPr>
          <p:cNvCxnSpPr/>
          <p:nvPr/>
        </p:nvCxnSpPr>
        <p:spPr>
          <a:xfrm>
            <a:off x="3635896" y="836712"/>
            <a:ext cx="2646294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3515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09F70-B322-447C-80F7-51851DB5D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3625" t="8701" r="32281" b="61900"/>
          <a:stretch/>
        </p:blipFill>
        <p:spPr>
          <a:xfrm>
            <a:off x="0" y="0"/>
            <a:ext cx="9144000" cy="613789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182041DF-F133-479C-82E9-AF6A0CC835A0}"/>
              </a:ext>
            </a:extLst>
          </p:cNvPr>
          <p:cNvSpPr/>
          <p:nvPr/>
        </p:nvSpPr>
        <p:spPr>
          <a:xfrm>
            <a:off x="6236928" y="3696229"/>
            <a:ext cx="2931954" cy="2476619"/>
          </a:xfrm>
          <a:prstGeom prst="ellipse">
            <a:avLst/>
          </a:prstGeom>
          <a:noFill/>
          <a:ln w="7620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ru-RU" sz="1350" kern="0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1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00" y="1689000"/>
            <a:ext cx="8496944" cy="50163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6.2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указываются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КАСКО, ОСАГО,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заключенные в рамках договора об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ипотеке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пенсионного обеспечения в НЕГОСУДАРСТВЕННЫХ ПЕНСИОННЫХ ФОНДАХ не указываются!!!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00" y="1674000"/>
            <a:ext cx="8941994" cy="504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признается сделка, по которой предоставляется недвижимое имущество, транспортные средства или ценные бумаги </a:t>
            </a:r>
            <a:r>
              <a:rPr lang="ru-RU" sz="23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получения платы или иного встречного предоставления </a:t>
            </a:r>
            <a:r>
              <a:rPr lang="ru-RU" sz="23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дарения, соглашение о разделе имущества, договор (соглашение) об определении долей, а также брачный договор, который определяет порядок владения ранее совместно нажитого имущества (режим раздельной собственности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Уничтоженные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имущества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отражению </a:t>
            </a:r>
          </a:p>
          <a:p>
            <a:pPr marL="93663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мены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подлежит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отражению, так как он является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возмездным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57219" y="6488851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56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37000" y="324000"/>
            <a:ext cx="7321994" cy="1224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7.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000" y="309000"/>
            <a:ext cx="5670000" cy="899035"/>
          </a:xfrm>
        </p:spPr>
        <p:txBody>
          <a:bodyPr>
            <a:noAutofit/>
          </a:bodyPr>
          <a:lstStyle/>
          <a:p>
            <a:pPr algn="ctr"/>
            <a: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РАЗДЕЛА </a:t>
            </a:r>
            <a: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spc="-3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57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00568"/>
              </p:ext>
            </p:extLst>
          </p:nvPr>
        </p:nvGraphicFramePr>
        <p:xfrm>
          <a:off x="0" y="1895135"/>
          <a:ext cx="9144000" cy="475252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99606">
                  <a:extLst>
                    <a:ext uri="{9D8B030D-6E8A-4147-A177-3AD203B41FA5}">
                      <a16:colId xmlns:a16="http://schemas.microsoft.com/office/drawing/2014/main" val="1587143834"/>
                    </a:ext>
                  </a:extLst>
                </a:gridCol>
                <a:gridCol w="3002704">
                  <a:extLst>
                    <a:ext uri="{9D8B030D-6E8A-4147-A177-3AD203B41FA5}">
                      <a16:colId xmlns:a16="http://schemas.microsoft.com/office/drawing/2014/main" val="4050900695"/>
                    </a:ext>
                  </a:extLst>
                </a:gridCol>
                <a:gridCol w="2968415">
                  <a:extLst>
                    <a:ext uri="{9D8B030D-6E8A-4147-A177-3AD203B41FA5}">
                      <a16:colId xmlns:a16="http://schemas.microsoft.com/office/drawing/2014/main" val="3997887981"/>
                    </a:ext>
                  </a:extLst>
                </a:gridCol>
                <a:gridCol w="2573275">
                  <a:extLst>
                    <a:ext uri="{9D8B030D-6E8A-4147-A177-3AD203B41FA5}">
                      <a16:colId xmlns:a16="http://schemas.microsoft.com/office/drawing/2014/main" val="1189214318"/>
                    </a:ext>
                  </a:extLst>
                </a:gridCol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имущества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Приобретатель имущества по сделке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отчуждения имущества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044216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232790"/>
                  </a:ext>
                </a:extLst>
              </a:tr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432612"/>
                  </a:ext>
                </a:extLst>
              </a:tr>
              <a:tr h="950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Иное недвижимое имущество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266060"/>
                  </a:ext>
                </a:extLst>
              </a:tr>
              <a:tr h="2217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средства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Лада Гранта, 2015, </a:t>
                      </a:r>
                      <a:r>
                        <a:rPr lang="ru-RU" sz="19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 УМВД РФ </a:t>
                      </a:r>
                      <a:br>
                        <a:rPr lang="ru-RU" sz="19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900" spc="-3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г.Сыктывкару</a:t>
                      </a:r>
                      <a:endParaRPr lang="ru-RU" sz="1900" spc="-3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Сергей Петрович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паспорт 8797 033961, выдан ОВД г. Воркуты 31.03.2005 зарегистрированный по адресу: Республика Коми, </a:t>
                      </a:r>
                      <a:r>
                        <a:rPr lang="ru-RU" sz="19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г.Ухта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9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ул.Ленина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д.5, кв.7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дарения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27.10.2020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2795"/>
                  </a:ext>
                </a:extLst>
              </a:tr>
            </a:tbl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126" y="71848"/>
            <a:ext cx="2736304" cy="1680000"/>
          </a:xfrm>
          <a:prstGeom prst="wedgeEllipseCallout">
            <a:avLst>
              <a:gd name="adj1" fmla="val 89406"/>
              <a:gd name="adj2" fmla="val -3343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Сведения указываем в целом за 2020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143376" y="2619000"/>
            <a:ext cx="3780000" cy="1755000"/>
          </a:xfrm>
          <a:prstGeom prst="wedgeEllipseCallout">
            <a:avLst>
              <a:gd name="adj1" fmla="val -98702"/>
              <a:gd name="adj2" fmla="val 3259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Отчуждение </a:t>
            </a:r>
            <a:r>
              <a:rPr lang="ru-RU" sz="2000" b="1" dirty="0">
                <a:solidFill>
                  <a:schemeClr val="tx1"/>
                </a:solidFill>
              </a:rPr>
              <a:t>доли имущества в связи с использованием средств (части средств) </a:t>
            </a:r>
            <a:r>
              <a:rPr lang="ru-RU" sz="2000" b="1" dirty="0" smtClean="0">
                <a:solidFill>
                  <a:schemeClr val="tx1"/>
                </a:solidFill>
              </a:rPr>
              <a:t>МСК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7001" y="1783458"/>
            <a:ext cx="8694497" cy="462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Дата и время печати справки </a:t>
            </a: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ДОЛЖНЫ ОТЛИЧАТЬСЯ </a:t>
            </a:r>
            <a:endParaRPr kumimoji="0" lang="ru-RU" altLang="ru-RU" sz="2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ДОПУСКАЮТСЯ </a:t>
            </a: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дефекты печати в виде полос, пятен </a:t>
            </a:r>
            <a:endParaRPr kumimoji="0" lang="ru-RU" altLang="ru-RU" sz="2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ДОПУСКАЕТСЯ </a:t>
            </a: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наличие подписи и пометок на линейных и двумерных штрих-кодах </a:t>
            </a:r>
            <a:endParaRPr kumimoji="0" lang="ru-RU" altLang="ru-RU" sz="2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Листы одной справки </a:t>
            </a: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СЛЕДУЕТ </a:t>
            </a: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менять или вставлять в другие справки, даже если они содержат идентичную информацию </a:t>
            </a:r>
            <a:endParaRPr kumimoji="0" lang="ru-RU" altLang="ru-RU" sz="2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Справки </a:t>
            </a: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РЕКОМЕНДУЕТСЯ </a:t>
            </a: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прошивать и фиксировать скрепкой</a:t>
            </a: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ТОЛЬКО ОДНОСТОРОННЯЯ</a:t>
            </a:r>
            <a:r>
              <a:rPr kumimoji="0" lang="ru-RU" altLang="ru-RU" sz="26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 ПЕЧАТЬ</a:t>
            </a:r>
            <a:endParaRPr kumimoji="0" lang="ru-RU" altLang="ru-RU" sz="2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17638" t="21370" r="15500" b="6645"/>
          <a:stretch>
            <a:fillRect/>
          </a:stretch>
        </p:blipFill>
        <p:spPr bwMode="auto">
          <a:xfrm>
            <a:off x="251520" y="0"/>
            <a:ext cx="8568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99792" y="371703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ИВАНОВ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69194" y="292675"/>
            <a:ext cx="3816423" cy="3676325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Подписывая справку, Вы подтверждаете достоверность и полноту указанных в ней сведений</a:t>
            </a:r>
          </a:p>
        </p:txBody>
      </p:sp>
      <p:cxnSp>
        <p:nvCxnSpPr>
          <p:cNvPr id="12" name="Прямая со стрелкой 11"/>
          <p:cNvCxnSpPr>
            <a:stCxn id="8" idx="3"/>
          </p:cNvCxnSpPr>
          <p:nvPr/>
        </p:nvCxnSpPr>
        <p:spPr>
          <a:xfrm flipH="1">
            <a:off x="4681163" y="3430615"/>
            <a:ext cx="846932" cy="67848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>
          <a:blip r:embed="rId3" cstate="print"/>
          <a:srcRect l="69749" t="71315" r="7203" b="15178"/>
          <a:stretch>
            <a:fillRect/>
          </a:stretch>
        </p:blipFill>
        <p:spPr bwMode="auto">
          <a:xfrm>
            <a:off x="4788024" y="5157192"/>
            <a:ext cx="39959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95536" y="508518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ДАТЫ </a:t>
            </a:r>
            <a:r>
              <a:rPr lang="ru-RU" altLang="ru-RU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ДОЛЖНЫ ОТЛИЧАТЬСЯ, ВЕРСИЯ 2.4.4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647000" y="4365104"/>
            <a:ext cx="4905000" cy="966302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0677" y="3917086"/>
            <a:ext cx="1845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  1 марта 2021 г.</a:t>
            </a:r>
            <a:endParaRPr lang="ru-RU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17000" y="5331406"/>
            <a:ext cx="2532096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ru-RU" sz="1700" b="1" dirty="0" smtClean="0">
                <a:solidFill>
                  <a:schemeClr val="bg1">
                    <a:lumMod val="65000"/>
                  </a:schemeClr>
                </a:solidFill>
              </a:rPr>
              <a:t>01.03.2021 14:55:58(1)</a:t>
            </a:r>
            <a:endParaRPr lang="ru-RU" sz="17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252" t="18942" r="31791" b="10193"/>
          <a:stretch/>
        </p:blipFill>
        <p:spPr>
          <a:xfrm>
            <a:off x="1512000" y="0"/>
            <a:ext cx="5850000" cy="68673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5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74" y="189000"/>
            <a:ext cx="6683526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 цифровой валюте </a:t>
            </a:r>
            <a:r>
              <a:rPr lang="ru-RU" sz="3600" u="sng" dirty="0" smtClean="0">
                <a:solidFill>
                  <a:srgbClr val="FF0000"/>
                </a:solidFill>
              </a:rPr>
              <a:t>НЕ</a:t>
            </a:r>
            <a:r>
              <a:rPr lang="ru-RU" sz="3600" dirty="0" smtClean="0">
                <a:solidFill>
                  <a:srgbClr val="FF0000"/>
                </a:solidFill>
              </a:rPr>
              <a:t> относятся: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000" y="1749000"/>
            <a:ext cx="84717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/>
              <a:t>Бонусные баллы;</a:t>
            </a:r>
          </a:p>
          <a:p>
            <a:pPr marL="0" indent="0">
              <a:buNone/>
            </a:pPr>
            <a:r>
              <a:rPr lang="ru-RU" sz="2200" b="1" dirty="0" smtClean="0"/>
              <a:t>Бонусы на накопительных дисконтных картах, начисленные банками и иными организациями за пользование услугами, в том числе в виде денежных средств «</a:t>
            </a:r>
            <a:r>
              <a:rPr lang="ru-RU" sz="2200" b="1" dirty="0" err="1" smtClean="0"/>
              <a:t>кэшбэк</a:t>
            </a:r>
            <a:r>
              <a:rPr lang="ru-RU" sz="2200" b="1" dirty="0" smtClean="0"/>
              <a:t> сервис»</a:t>
            </a:r>
          </a:p>
          <a:p>
            <a:pPr marL="0" indent="0">
              <a:buNone/>
            </a:pPr>
            <a:endParaRPr lang="ru-RU" sz="2200" b="1" dirty="0"/>
          </a:p>
          <a:p>
            <a:pPr marL="0" indent="0">
              <a:buNone/>
            </a:pPr>
            <a:r>
              <a:rPr lang="ru-RU" sz="2200" b="1" cap="all" dirty="0" smtClean="0">
                <a:solidFill>
                  <a:srgbClr val="FF0000"/>
                </a:solidFill>
              </a:rPr>
              <a:t>Пример цифровой валюты:</a:t>
            </a:r>
          </a:p>
          <a:p>
            <a:pPr marL="0" indent="0">
              <a:buNone/>
            </a:pPr>
            <a:r>
              <a:rPr lang="ru-RU" sz="2200" b="1" dirty="0" err="1" smtClean="0"/>
              <a:t>Биткоин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err="1" smtClean="0"/>
              <a:t>БиткоинКэш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Эфир</a:t>
            </a:r>
          </a:p>
          <a:p>
            <a:pPr marL="0" indent="0">
              <a:buNone/>
            </a:pPr>
            <a:r>
              <a:rPr lang="ru-RU" sz="2200" b="1" dirty="0" smtClean="0"/>
              <a:t>НЭО</a:t>
            </a:r>
          </a:p>
          <a:p>
            <a:pPr marL="0" indent="0">
              <a:buNone/>
            </a:pPr>
            <a:r>
              <a:rPr lang="en-US" sz="2200" b="1" dirty="0" smtClean="0"/>
              <a:t>Ripple</a:t>
            </a:r>
          </a:p>
          <a:p>
            <a:pPr marL="0" indent="0">
              <a:buNone/>
            </a:pPr>
            <a:r>
              <a:rPr lang="ru-RU" sz="2200" b="1" dirty="0" smtClean="0"/>
              <a:t>Данные виды котируются на специальных </a:t>
            </a:r>
            <a:r>
              <a:rPr lang="ru-RU" sz="2200" b="1" dirty="0" err="1" smtClean="0"/>
              <a:t>криптовалютных</a:t>
            </a:r>
            <a:r>
              <a:rPr lang="ru-RU" sz="2200" b="1" dirty="0" smtClean="0"/>
              <a:t> биржах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1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00" y="2034000"/>
            <a:ext cx="8595450" cy="45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Пример:</a:t>
            </a:r>
          </a:p>
          <a:p>
            <a:pPr marL="0" indent="0">
              <a:buNone/>
            </a:pPr>
            <a:r>
              <a:rPr lang="ru-RU" sz="2400" b="1" dirty="0"/>
              <a:t>Б</a:t>
            </a:r>
            <a:r>
              <a:rPr lang="ru-RU" sz="2400" b="1" dirty="0" smtClean="0"/>
              <a:t>иотехнологическая компания </a:t>
            </a:r>
            <a:r>
              <a:rPr lang="en-US" sz="2400" b="1" dirty="0" smtClean="0"/>
              <a:t>Quadrant Biosciences </a:t>
            </a:r>
            <a:r>
              <a:rPr lang="ru-RU" sz="2400" b="1" dirty="0" smtClean="0"/>
              <a:t>(США) </a:t>
            </a:r>
            <a:r>
              <a:rPr lang="ru-RU" sz="2400" b="1" dirty="0" err="1" smtClean="0"/>
              <a:t>токенизировала</a:t>
            </a:r>
            <a:r>
              <a:rPr lang="ru-RU" sz="2400" b="1" dirty="0" smtClean="0"/>
              <a:t> свой акционерный капитал (</a:t>
            </a:r>
            <a:r>
              <a:rPr lang="ru-RU" sz="2400" b="1" dirty="0" err="1" smtClean="0"/>
              <a:t>токен</a:t>
            </a:r>
            <a:r>
              <a:rPr lang="ru-RU" sz="2400" b="1" dirty="0" smtClean="0"/>
              <a:t> – цифровой финансовый актив);</a:t>
            </a:r>
          </a:p>
          <a:p>
            <a:pPr marL="0" indent="0">
              <a:buNone/>
            </a:pPr>
            <a:r>
              <a:rPr lang="ru-RU" sz="2400" b="1" dirty="0" smtClean="0"/>
              <a:t>Венчурная компания </a:t>
            </a:r>
            <a:r>
              <a:rPr lang="en-US" sz="2400" b="1" dirty="0" err="1" smtClean="0"/>
              <a:t>Blockchain</a:t>
            </a:r>
            <a:r>
              <a:rPr lang="en-US" sz="2400" b="1" dirty="0" smtClean="0"/>
              <a:t> Capital</a:t>
            </a:r>
            <a:r>
              <a:rPr lang="ru-RU" sz="2400" b="1" dirty="0" smtClean="0"/>
              <a:t> (США)  - одна из первых компаний, предложившая свои инвестиционные </a:t>
            </a:r>
            <a:r>
              <a:rPr lang="ru-RU" sz="2400" b="1" dirty="0" err="1" smtClean="0"/>
              <a:t>токены</a:t>
            </a:r>
            <a:r>
              <a:rPr lang="ru-RU" sz="2400" b="1" dirty="0" smtClean="0"/>
              <a:t> для продажи на рынке;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Российский проект: </a:t>
            </a:r>
            <a:r>
              <a:rPr lang="ru-RU" sz="2400" b="1" dirty="0" smtClean="0"/>
              <a:t>ГМК «Норильский никель» - </a:t>
            </a:r>
            <a:r>
              <a:rPr lang="ru-RU" sz="2400" b="1" dirty="0" smtClean="0">
                <a:solidFill>
                  <a:srgbClr val="FF0000"/>
                </a:solidFill>
              </a:rPr>
              <a:t>в 2020 году </a:t>
            </a:r>
            <a:r>
              <a:rPr lang="ru-RU" sz="2400" b="1" dirty="0" smtClean="0"/>
              <a:t>создана платформа для выпуска и оборота цифровых прав и позволяющая </a:t>
            </a:r>
            <a:r>
              <a:rPr lang="ru-RU" sz="2400" b="1" dirty="0" err="1" smtClean="0"/>
              <a:t>токенизировать</a:t>
            </a:r>
            <a:r>
              <a:rPr lang="ru-RU" sz="2400" b="1" dirty="0" smtClean="0"/>
              <a:t> работы и услуги, прошла тестирование Банка России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17000" y="189000"/>
            <a:ext cx="6998526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</a:rPr>
              <a:t>В настоящее время в России цифровые финансовые активы </a:t>
            </a:r>
            <a:r>
              <a:rPr lang="ru-RU" sz="3600" u="sng" dirty="0" smtClean="0">
                <a:solidFill>
                  <a:srgbClr val="FF0000"/>
                </a:solidFill>
              </a:rPr>
              <a:t>НЕ</a:t>
            </a:r>
            <a:r>
              <a:rPr lang="ru-RU" sz="3600" dirty="0" smtClean="0">
                <a:solidFill>
                  <a:srgbClr val="FF0000"/>
                </a:solidFill>
              </a:rPr>
              <a:t> выпускаются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278947" y="6293388"/>
            <a:ext cx="8586106" cy="453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В рамках декларационной кампании </a:t>
            </a:r>
            <a:r>
              <a:rPr lang="ru-RU" sz="1800" dirty="0" smtClean="0">
                <a:solidFill>
                  <a:schemeClr val="tx1"/>
                </a:solidFill>
              </a:rPr>
              <a:t>служащие  (депутаты) уведомления </a:t>
            </a:r>
            <a:r>
              <a:rPr lang="ru-RU" sz="1800" dirty="0">
                <a:solidFill>
                  <a:schemeClr val="tx1"/>
                </a:solidFill>
              </a:rPr>
              <a:t>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2154502" y="457201"/>
            <a:ext cx="6537417" cy="95409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800" b="1" dirty="0"/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278947" y="1660148"/>
            <a:ext cx="8586106" cy="780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Уведомление подается </a:t>
            </a:r>
            <a:r>
              <a:rPr lang="ru-RU" sz="1800" u="sng" dirty="0">
                <a:solidFill>
                  <a:schemeClr val="tx1"/>
                </a:solidFill>
              </a:rPr>
              <a:t>при наличии</a:t>
            </a:r>
            <a:r>
              <a:rPr lang="ru-RU" sz="1800" dirty="0">
                <a:solidFill>
                  <a:schemeClr val="tx1"/>
                </a:solidFill>
              </a:rPr>
              <a:t> в отношении каждого члена семьи отдельно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990569" y="2669400"/>
            <a:ext cx="7874484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лицами, поступающими на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службу</a:t>
            </a:r>
            <a:endParaRPr lang="ru-RU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434902" y="2723649"/>
            <a:ext cx="328613" cy="286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990569" y="3148175"/>
            <a:ext cx="7874484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недекларируемой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должности на декларируемую</a:t>
            </a: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434902" y="3184715"/>
            <a:ext cx="328613" cy="286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990569" y="3634245"/>
            <a:ext cx="7874484" cy="57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лицами, претендующими на замещение государственной должности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РФ,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если не установлено иное</a:t>
            </a: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434902" y="3778784"/>
            <a:ext cx="328613" cy="286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990569" y="4291004"/>
            <a:ext cx="7874484" cy="57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иными лицами в соответствии нормативными правовыми актами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РФ,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изданными в соответствии с пунктом 5 Указа Президента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РФ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№ 778</a:t>
            </a: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434902" y="4401595"/>
            <a:ext cx="328613" cy="286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1574056" y="4979753"/>
            <a:ext cx="3581432" cy="57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служащие (депутаты) субъектов 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5283621" y="4979753"/>
            <a:ext cx="3581432" cy="57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278947" y="5684264"/>
            <a:ext cx="8586106" cy="609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Уведомление подается по состоянию на </a:t>
            </a:r>
            <a:r>
              <a:rPr lang="ru-RU" sz="1800" dirty="0" smtClean="0">
                <a:solidFill>
                  <a:schemeClr val="tx1"/>
                </a:solidFill>
              </a:rPr>
              <a:t>первое </a:t>
            </a:r>
            <a:r>
              <a:rPr lang="ru-RU" sz="1800" dirty="0">
                <a:solidFill>
                  <a:schemeClr val="tx1"/>
                </a:solidFill>
              </a:rPr>
              <a:t>число месяца, предшествующего месяцу подачи документов</a:t>
            </a:r>
            <a:endParaRPr lang="ru-RU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81177" y="3462027"/>
            <a:ext cx="8794783" cy="721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1917000" y="375932"/>
            <a:ext cx="6948054" cy="892536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УКАЗ ПРЕЗИДЕНТА РОССИЙСКОЙ ФЕДЕРАЦИИ 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ОТ 10 ДЕКАБРЯ 2020 Г. № 778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70270" y="2439000"/>
            <a:ext cx="8805690" cy="90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sz="1800" b="1" dirty="0" err="1">
                <a:solidFill>
                  <a:schemeClr val="tx1"/>
                </a:solidFill>
              </a:rPr>
              <a:t>кешбэк</a:t>
            </a:r>
            <a:r>
              <a:rPr lang="ru-RU" sz="1800" b="1" dirty="0">
                <a:solidFill>
                  <a:schemeClr val="tx1"/>
                </a:solidFill>
              </a:rPr>
              <a:t> сервис»)</a:t>
            </a:r>
            <a:endParaRPr lang="ru-RU" sz="1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70270" y="1539000"/>
            <a:ext cx="8805689" cy="72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Необходимо самостоятельно ознакомиться с </a:t>
            </a:r>
            <a:r>
              <a:rPr lang="ru-RU" sz="1800" b="1" dirty="0" smtClean="0">
                <a:solidFill>
                  <a:schemeClr val="tx1"/>
                </a:solidFill>
              </a:rPr>
              <a:t>Федеральным законом </a:t>
            </a:r>
            <a:r>
              <a:rPr lang="ru-RU" sz="1800" b="1" dirty="0">
                <a:solidFill>
                  <a:schemeClr val="tx1"/>
                </a:solidFill>
              </a:rPr>
              <a:t>от 2 августа 2019 </a:t>
            </a:r>
            <a:r>
              <a:rPr lang="ru-RU" sz="1800" b="1" dirty="0" smtClean="0">
                <a:solidFill>
                  <a:schemeClr val="tx1"/>
                </a:solidFill>
              </a:rPr>
              <a:t>года </a:t>
            </a:r>
            <a:r>
              <a:rPr lang="ru-RU" sz="1800" b="1" dirty="0">
                <a:solidFill>
                  <a:schemeClr val="tx1"/>
                </a:solidFill>
              </a:rPr>
              <a:t>№ 259-ФЗ и Федеральным законом от 31 июля 2020 </a:t>
            </a:r>
            <a:r>
              <a:rPr lang="ru-RU" sz="1800" b="1" dirty="0" smtClean="0">
                <a:solidFill>
                  <a:schemeClr val="tx1"/>
                </a:solidFill>
              </a:rPr>
              <a:t>года </a:t>
            </a:r>
            <a:r>
              <a:rPr lang="ru-RU" sz="1800" b="1" dirty="0">
                <a:solidFill>
                  <a:schemeClr val="tx1"/>
                </a:solidFill>
              </a:rPr>
              <a:t>№ 259-ФЗ</a:t>
            </a:r>
            <a:endParaRPr lang="ru-RU" sz="1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81178" y="4329000"/>
            <a:ext cx="8794782" cy="1160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Уведомления подаются в применимых ситуациях до 30 июня 2021 года включительно;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после </a:t>
            </a:r>
            <a:r>
              <a:rPr lang="ru-RU" sz="1800" b="1" dirty="0">
                <a:solidFill>
                  <a:schemeClr val="tx1"/>
                </a:solidFill>
              </a:rPr>
              <a:t>вступят в силу изменения в форму справки и будет подготовлена обновленная версия </a:t>
            </a:r>
            <a:r>
              <a:rPr lang="ru-RU" sz="1800" b="1" dirty="0" smtClean="0">
                <a:solidFill>
                  <a:schemeClr val="tx1"/>
                </a:solidFill>
              </a:rPr>
              <a:t>СПО </a:t>
            </a:r>
            <a:r>
              <a:rPr lang="ru-RU" sz="1800" b="1" dirty="0">
                <a:solidFill>
                  <a:schemeClr val="tx1"/>
                </a:solidFill>
              </a:rPr>
              <a:t>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81178" y="5611798"/>
            <a:ext cx="8794781" cy="1012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Вопросы заполнения раздела 2 справки будут отражены в Методических рекомендациях на 2022 год</a:t>
            </a:r>
            <a:r>
              <a:rPr lang="ru-RU" sz="1800" b="1" dirty="0" smtClean="0">
                <a:solidFill>
                  <a:schemeClr val="tx1"/>
                </a:solidFill>
              </a:rPr>
              <a:t>, в </a:t>
            </a:r>
            <a:r>
              <a:rPr lang="ru-RU" sz="1800" b="1" dirty="0">
                <a:solidFill>
                  <a:schemeClr val="tx1"/>
                </a:solidFill>
              </a:rPr>
              <a:t>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33501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1"/>
            <a:ext cx="9144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847791" y="229655"/>
            <a:ext cx="6492417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Указ Президента Российской Федерации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от </a:t>
            </a:r>
            <a:r>
              <a:rPr lang="ru-RU" sz="2400" b="1" dirty="0">
                <a:solidFill>
                  <a:srgbClr val="FF0000"/>
                </a:solidFill>
              </a:rPr>
              <a:t>10 декабря 2020 г. № 778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2624"/>
              </p:ext>
            </p:extLst>
          </p:nvPr>
        </p:nvGraphicFramePr>
        <p:xfrm>
          <a:off x="350364" y="2664000"/>
          <a:ext cx="8643248" cy="3984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069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037230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1298536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1135911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  <a:gridCol w="2751502">
                  <a:extLst>
                    <a:ext uri="{9D8B030D-6E8A-4147-A177-3AD203B41FA5}">
                      <a16:colId xmlns:a16="http://schemas.microsoft.com/office/drawing/2014/main" val="2161787100"/>
                    </a:ext>
                  </a:extLst>
                </a:gridCol>
              </a:tblGrid>
              <a:tr h="10653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№ п/п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цифрового финансового актива или цифрового права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Дата приобретения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Общее количество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5842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81-с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11.11.2020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499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StartEngine Capital, LLC, США, </a:t>
                      </a:r>
                      <a:endParaRPr lang="ru-RU" sz="1800" dirty="0"/>
                    </a:p>
                    <a:p>
                      <a:r>
                        <a:rPr lang="it-IT" sz="1800" dirty="0"/>
                        <a:t>CIK 0001665160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5842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10.12.2020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Tokeny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sàrl</a:t>
                      </a:r>
                      <a:r>
                        <a:rPr lang="en-US" sz="1800" dirty="0"/>
                        <a:t>, </a:t>
                      </a:r>
                      <a:r>
                        <a:rPr lang="ru-RU" sz="1800" dirty="0"/>
                        <a:t>Люксембург,  </a:t>
                      </a:r>
                      <a:r>
                        <a:rPr lang="en-US" sz="1800" dirty="0"/>
                        <a:t>Registration number: B218805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295376" y="1943604"/>
            <a:ext cx="85532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1"/>
            <a:ext cx="9144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872000" y="355601"/>
            <a:ext cx="7122417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Указ Президента Российской Федерации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от </a:t>
            </a:r>
            <a:r>
              <a:rPr lang="ru-RU" sz="2400" b="1" dirty="0">
                <a:solidFill>
                  <a:srgbClr val="FF0000"/>
                </a:solidFill>
              </a:rPr>
              <a:t>10 декабря 2020 г. № 778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33168"/>
              </p:ext>
            </p:extLst>
          </p:nvPr>
        </p:nvGraphicFramePr>
        <p:xfrm>
          <a:off x="166007" y="2484000"/>
          <a:ext cx="8828410" cy="3599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068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102295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1326354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1160246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  <a:gridCol w="2810447">
                  <a:extLst>
                    <a:ext uri="{9D8B030D-6E8A-4147-A177-3AD203B41FA5}">
                      <a16:colId xmlns:a16="http://schemas.microsoft.com/office/drawing/2014/main" val="2161787100"/>
                    </a:ext>
                  </a:extLst>
                </a:gridCol>
              </a:tblGrid>
              <a:tr h="944606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№ п/п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Уникальное условное обозначение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Дата приобретения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Объем инвестиций (руб.)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Сведения об операторе инвестиционной платформы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8309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944606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25.08.2020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100000,00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ООО «</a:t>
                      </a:r>
                      <a:r>
                        <a:rPr lang="ru-RU" sz="1800" dirty="0" err="1"/>
                        <a:t>Поток.Диджитал</a:t>
                      </a:r>
                      <a:r>
                        <a:rPr lang="ru-RU" sz="1800" dirty="0"/>
                        <a:t>», </a:t>
                      </a:r>
                    </a:p>
                    <a:p>
                      <a:r>
                        <a:rPr lang="ru-RU" sz="1800" dirty="0"/>
                        <a:t>ИНН 9701046627 </a:t>
                      </a:r>
                    </a:p>
                    <a:p>
                      <a:r>
                        <a:rPr lang="ru-RU" sz="1800" dirty="0"/>
                        <a:t>ОГРН 1167746721735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944606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03.09.2020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  <a:tr h="38309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338752" y="1943604"/>
            <a:ext cx="8316686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31333"/>
              </p:ext>
            </p:extLst>
          </p:nvPr>
        </p:nvGraphicFramePr>
        <p:xfrm>
          <a:off x="338752" y="2711998"/>
          <a:ext cx="8655664" cy="2202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132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2732899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2565048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2740585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</a:tblGrid>
              <a:tr h="6637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№ п/п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цифровой валюты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Дата приобретения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Общее количество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8456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8456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13.06.2020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8456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30.03.2020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  <a:tr h="38456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338752" y="1943604"/>
            <a:ext cx="8316686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872000" y="355601"/>
            <a:ext cx="7122417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Указ Президента Российской Федерации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от </a:t>
            </a:r>
            <a:r>
              <a:rPr lang="ru-RU" sz="2400" b="1" dirty="0">
                <a:solidFill>
                  <a:srgbClr val="FF0000"/>
                </a:solidFill>
              </a:rPr>
              <a:t>10 декабря 2020 г. № 778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(уведомление)</a:t>
            </a:r>
          </a:p>
        </p:txBody>
      </p:sp>
    </p:spTree>
    <p:extLst>
      <p:ext uri="{BB962C8B-B14F-4D97-AF65-F5344CB8AC3E}">
        <p14:creationId xmlns:p14="http://schemas.microsoft.com/office/powerpoint/2010/main" val="26145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2099361" y="2529001"/>
            <a:ext cx="4865243" cy="160813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</a:rPr>
              <a:t>БЛАГОДАРЮ </a:t>
            </a:r>
          </a:p>
          <a:p>
            <a:pPr algn="ctr"/>
            <a:r>
              <a:rPr lang="ru-RU" sz="5000" b="1" dirty="0" smtClean="0">
                <a:solidFill>
                  <a:srgbClr val="FF0000"/>
                </a:solidFill>
              </a:rPr>
              <a:t>ЗА ВНИМАНИЕ!!!</a:t>
            </a:r>
            <a:endParaRPr lang="ru-RU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000" y="1809000"/>
            <a:ext cx="8489842" cy="45000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800" dirty="0" smtClean="0"/>
              <a:t>	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Предусматривается 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ДОСРОЧНОЕ 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ПРЕКРАЩЕНИЕ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полномочий лиц, замещающих муниципальные должности (депутатов и др.), в случае несоблюдения ограничений, запретов, неисполнения обязанностей, установленных законодательством о противодействии коррупции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6350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635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(ч. 7.1 ст. 40 Федерального закона от 6 октября 2003 г.  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№ 131-ФЗ  «Об общих принципах организации местного самоуправления в Российской Федерации»)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258967" y="6108173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6196" y="332656"/>
            <a:ext cx="6858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ОТВЕТСТВЕННОСТЬ ЗА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ПРЕДСТАВЛЕНИЕ СПРАВКИ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000" y="285728"/>
            <a:ext cx="8632718" cy="2243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 причинам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супругу (супруга) и/или несовершеннолетних детей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истечения срока, установленного для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Справки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5895722"/>
              </p:ext>
            </p:extLst>
          </p:nvPr>
        </p:nvGraphicFramePr>
        <p:xfrm>
          <a:off x="0" y="2417195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39532" t="16984" r="27109" b="7246"/>
          <a:stretch/>
        </p:blipFill>
        <p:spPr bwMode="auto">
          <a:xfrm>
            <a:off x="1331640" y="0"/>
            <a:ext cx="759633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131840" y="4509120"/>
            <a:ext cx="3600400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ОБЯЗАТЕЛЬНО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3657" y="25219"/>
            <a:ext cx="3573828" cy="1944216"/>
          </a:xfrm>
          <a:prstGeom prst="wedgeRoundRectCallout">
            <a:avLst>
              <a:gd name="adj1" fmla="val 82402"/>
              <a:gd name="adj2" fmla="val 3763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Республики Коми от 08.08.2017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некоторых вопросах организации деятельности по противодействию коррупции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699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4757</Words>
  <Application>Microsoft Office PowerPoint</Application>
  <PresentationFormat>Экран (4:3)</PresentationFormat>
  <Paragraphs>665</Paragraphs>
  <Slides>67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4" baseType="lpstr">
      <vt:lpstr>Arial</vt:lpstr>
      <vt:lpstr>Calibri</vt:lpstr>
      <vt:lpstr>Calibri Light</vt:lpstr>
      <vt:lpstr>Corbel</vt:lpstr>
      <vt:lpstr>Times New Roman</vt:lpstr>
      <vt:lpstr>Wingdings</vt:lpstr>
      <vt:lpstr>Тема Office</vt:lpstr>
      <vt:lpstr>Вопросы заполнения справок о доходах, расходах, об имуществе и обязательствах имущественного характера за 2020 год</vt:lpstr>
      <vt:lpstr>Презентация PowerPoint</vt:lpstr>
      <vt:lpstr>КУДА НАДО СХОДИТЬ ЗА СПРАВКАМИ О СВОИХ ДОХОДАХ И ИМУЩЕСТВЕ</vt:lpstr>
      <vt:lpstr>СРОК ПРЕДСТАВЛЕНИЯ:  1 АПРЕЛЯ 2021 г.</vt:lpstr>
      <vt:lpstr>     Справки надо направить посредством почтовой связи по адресу: 167000, г. Сыктывкар,  ул. Коммунистическая, д. 9, Администрация Главы Республики Коми                в случае обнаружения ошибок или неточностей можно представить  УТОЧНЕННЫЕ справки в течение одного месяца со дня представления сведений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1.   СВЕДЕНИЯ О ДОХОДАХ</vt:lpstr>
      <vt:lpstr>ДОХОД индивидуального  предпринимателя</vt:lpstr>
      <vt:lpstr>ДОХОД ОТ ВКЛАДОВ В БАНКАХ  И ИНЫХ КРЕДИТНЫХ ОРГАНИЗАЦИЯХ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2. СВЕДЕНИЯ О РАСХОДАХ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3. СВЕДЕНИЯ ОБ ИМУЩЕСТВЕ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5. СВЕДЕНИЯ О ЦЕННЫХ БУМАГАХ  5.1. «Акции и ИНОЕ УЧАСТИЕ в коммерческих организациях и фондах»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ЗАПОЛНЕНИЯ РАЗДЕЛА 7</vt:lpstr>
      <vt:lpstr>Презентация PowerPoint</vt:lpstr>
      <vt:lpstr>Презентация PowerPoint</vt:lpstr>
      <vt:lpstr>К цифровой валюте НЕ относятся: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Пунегова Галина Германовна</cp:lastModifiedBy>
  <cp:revision>152</cp:revision>
  <dcterms:created xsi:type="dcterms:W3CDTF">2020-07-05T17:04:43Z</dcterms:created>
  <dcterms:modified xsi:type="dcterms:W3CDTF">2021-02-15T11:34:41Z</dcterms:modified>
</cp:coreProperties>
</file>