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7" r:id="rId1"/>
  </p:sldMasterIdLst>
  <p:sldIdLst>
    <p:sldId id="256" r:id="rId2"/>
    <p:sldId id="257" r:id="rId3"/>
    <p:sldId id="258" r:id="rId4"/>
    <p:sldId id="259" r:id="rId5"/>
    <p:sldId id="260" r:id="rId6"/>
    <p:sldId id="261" r:id="rId7"/>
    <p:sldId id="264" r:id="rId8"/>
    <p:sldId id="263" r:id="rId9"/>
    <p:sldId id="265" r:id="rId10"/>
    <p:sldId id="267" r:id="rId11"/>
    <p:sldId id="266" r:id="rId12"/>
    <p:sldId id="268" r:id="rId13"/>
    <p:sldId id="262"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Олеся Таскаева" initials="ОТ" lastIdx="1" clrIdx="0">
    <p:extLst>
      <p:ext uri="{19B8F6BF-5375-455C-9EA6-DF929625EA0E}">
        <p15:presenceInfo xmlns:p15="http://schemas.microsoft.com/office/powerpoint/2012/main" userId="883e424e4fa4da9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5C36F-C830-4826-A270-5A1BFC57E80D}" type="doc">
      <dgm:prSet loTypeId="urn:microsoft.com/office/officeart/2005/8/layout/hProcess9" loCatId="process" qsTypeId="urn:microsoft.com/office/officeart/2005/8/quickstyle/simple1" qsCatId="simple" csTypeId="urn:microsoft.com/office/officeart/2005/8/colors/accent1_2" csCatId="accent1" phldr="1"/>
      <dgm:spPr/>
    </dgm:pt>
    <dgm:pt modelId="{074C179E-9A40-4603-B6CF-479FA2BD665F}">
      <dgm:prSet phldrT="[Текст]"/>
      <dgm:spPr/>
      <dgm:t>
        <a:bodyPr/>
        <a:lstStyle/>
        <a:p>
          <a:r>
            <a:rPr lang="ru-RU" dirty="0"/>
            <a:t>Подача Заявителем комплекта документов в АНО РК «Центр развития предпринимательства» </a:t>
          </a:r>
        </a:p>
        <a:p>
          <a:r>
            <a:rPr lang="ru-RU" dirty="0"/>
            <a:t>Центр инноваций социальной сферы (далее -Центр)</a:t>
          </a:r>
        </a:p>
      </dgm:t>
    </dgm:pt>
    <dgm:pt modelId="{031572DB-18E7-4F40-9A87-E6A4F06D9108}" type="parTrans" cxnId="{CE5CF217-C977-4C3F-B6DA-70858554D652}">
      <dgm:prSet/>
      <dgm:spPr/>
      <dgm:t>
        <a:bodyPr/>
        <a:lstStyle/>
        <a:p>
          <a:endParaRPr lang="ru-RU"/>
        </a:p>
      </dgm:t>
    </dgm:pt>
    <dgm:pt modelId="{E34104B1-E97E-422E-82E2-442082FA8E6B}" type="sibTrans" cxnId="{CE5CF217-C977-4C3F-B6DA-70858554D652}">
      <dgm:prSet/>
      <dgm:spPr/>
      <dgm:t>
        <a:bodyPr/>
        <a:lstStyle/>
        <a:p>
          <a:endParaRPr lang="ru-RU"/>
        </a:p>
      </dgm:t>
    </dgm:pt>
    <dgm:pt modelId="{218ACFD3-132D-4F67-8E24-07FBDE7C2633}">
      <dgm:prSet phldrT="[Текст]"/>
      <dgm:spPr/>
      <dgm:t>
        <a:bodyPr/>
        <a:lstStyle/>
        <a:p>
          <a:r>
            <a:rPr lang="ru-RU" dirty="0"/>
            <a:t>Проверка комплекта документов Центром</a:t>
          </a:r>
        </a:p>
      </dgm:t>
    </dgm:pt>
    <dgm:pt modelId="{F626785A-393F-411E-867F-D5BB659DA30A}" type="parTrans" cxnId="{1BB85DE4-0397-42B2-940E-EF6DCF9D2640}">
      <dgm:prSet/>
      <dgm:spPr/>
      <dgm:t>
        <a:bodyPr/>
        <a:lstStyle/>
        <a:p>
          <a:endParaRPr lang="ru-RU"/>
        </a:p>
      </dgm:t>
    </dgm:pt>
    <dgm:pt modelId="{D6867B18-663B-4CDE-9875-43967EB511D8}" type="sibTrans" cxnId="{1BB85DE4-0397-42B2-940E-EF6DCF9D2640}">
      <dgm:prSet/>
      <dgm:spPr/>
      <dgm:t>
        <a:bodyPr/>
        <a:lstStyle/>
        <a:p>
          <a:endParaRPr lang="ru-RU"/>
        </a:p>
      </dgm:t>
    </dgm:pt>
    <dgm:pt modelId="{84FCB194-4FCB-4D91-B0AD-96815ABCD72F}">
      <dgm:prSet phldrT="[Текст]"/>
      <dgm:spPr/>
      <dgm:t>
        <a:bodyPr/>
        <a:lstStyle/>
        <a:p>
          <a:r>
            <a:rPr lang="ru-RU" dirty="0"/>
            <a:t>Рассмотрение комплекта документов на заседании экспертной Комиссии, присвоение статуса социальный предприниматель Заявителю</a:t>
          </a:r>
        </a:p>
      </dgm:t>
    </dgm:pt>
    <dgm:pt modelId="{85A90627-BFD9-4FE0-97D2-93B96C0153F4}" type="parTrans" cxnId="{9B64FD7C-9FF9-4FFB-BFB7-097C8CA85BB4}">
      <dgm:prSet/>
      <dgm:spPr/>
      <dgm:t>
        <a:bodyPr/>
        <a:lstStyle/>
        <a:p>
          <a:endParaRPr lang="ru-RU"/>
        </a:p>
      </dgm:t>
    </dgm:pt>
    <dgm:pt modelId="{7D1104D3-4091-4A38-AD8E-8FD7D7F3ADE0}" type="sibTrans" cxnId="{9B64FD7C-9FF9-4FFB-BFB7-097C8CA85BB4}">
      <dgm:prSet/>
      <dgm:spPr/>
      <dgm:t>
        <a:bodyPr/>
        <a:lstStyle/>
        <a:p>
          <a:endParaRPr lang="ru-RU"/>
        </a:p>
      </dgm:t>
    </dgm:pt>
    <dgm:pt modelId="{D008DEFA-3DEB-4F15-AB60-C9DB653F65EE}">
      <dgm:prSet phldrT="[Текст]"/>
      <dgm:spPr/>
      <dgm:t>
        <a:bodyPr/>
        <a:lstStyle/>
        <a:p>
          <a:r>
            <a:rPr lang="ru-RU" dirty="0"/>
            <a:t>Включение в реестр социальных предпринимателей, либо вынесения решения об отказе в присвоении статуса социального предприятия</a:t>
          </a:r>
        </a:p>
      </dgm:t>
    </dgm:pt>
    <dgm:pt modelId="{EBA98438-5EDB-4B73-BF8E-E8C97CC7D0E4}" type="parTrans" cxnId="{80A3DA63-8DEC-4153-8860-FFF153924E8C}">
      <dgm:prSet/>
      <dgm:spPr/>
      <dgm:t>
        <a:bodyPr/>
        <a:lstStyle/>
        <a:p>
          <a:endParaRPr lang="ru-RU"/>
        </a:p>
      </dgm:t>
    </dgm:pt>
    <dgm:pt modelId="{A80BDCA7-96F5-49BE-9040-D2CBCF8BC55B}" type="sibTrans" cxnId="{80A3DA63-8DEC-4153-8860-FFF153924E8C}">
      <dgm:prSet/>
      <dgm:spPr/>
      <dgm:t>
        <a:bodyPr/>
        <a:lstStyle/>
        <a:p>
          <a:endParaRPr lang="ru-RU"/>
        </a:p>
      </dgm:t>
    </dgm:pt>
    <dgm:pt modelId="{4EA72924-E645-4B2E-90D0-3989DAA46B11}" type="pres">
      <dgm:prSet presAssocID="{4D35C36F-C830-4826-A270-5A1BFC57E80D}" presName="CompostProcess" presStyleCnt="0">
        <dgm:presLayoutVars>
          <dgm:dir/>
          <dgm:resizeHandles val="exact"/>
        </dgm:presLayoutVars>
      </dgm:prSet>
      <dgm:spPr/>
    </dgm:pt>
    <dgm:pt modelId="{2C8993ED-DEA6-4DC4-8D0B-ADDF024793D1}" type="pres">
      <dgm:prSet presAssocID="{4D35C36F-C830-4826-A270-5A1BFC57E80D}" presName="arrow" presStyleLbl="bgShp" presStyleIdx="0" presStyleCnt="1"/>
      <dgm:spPr/>
    </dgm:pt>
    <dgm:pt modelId="{5BB4E4C8-5DC7-4437-8570-EC1D05080348}" type="pres">
      <dgm:prSet presAssocID="{4D35C36F-C830-4826-A270-5A1BFC57E80D}" presName="linearProcess" presStyleCnt="0"/>
      <dgm:spPr/>
    </dgm:pt>
    <dgm:pt modelId="{F8983D1C-D39B-42D6-8D8D-EDBB5209265D}" type="pres">
      <dgm:prSet presAssocID="{074C179E-9A40-4603-B6CF-479FA2BD665F}" presName="textNode" presStyleLbl="node1" presStyleIdx="0" presStyleCnt="4" custScaleX="99727" custScaleY="82230">
        <dgm:presLayoutVars>
          <dgm:bulletEnabled val="1"/>
        </dgm:presLayoutVars>
      </dgm:prSet>
      <dgm:spPr/>
      <dgm:t>
        <a:bodyPr/>
        <a:lstStyle/>
        <a:p>
          <a:endParaRPr lang="ru-RU"/>
        </a:p>
      </dgm:t>
    </dgm:pt>
    <dgm:pt modelId="{81A19E1E-49DF-47A0-AACA-DF6B26EDC040}" type="pres">
      <dgm:prSet presAssocID="{E34104B1-E97E-422E-82E2-442082FA8E6B}" presName="sibTrans" presStyleCnt="0"/>
      <dgm:spPr/>
    </dgm:pt>
    <dgm:pt modelId="{CBE5D9FB-EF53-4F61-9BC8-AC6EB0CA8C5B}" type="pres">
      <dgm:prSet presAssocID="{218ACFD3-132D-4F67-8E24-07FBDE7C2633}" presName="textNode" presStyleLbl="node1" presStyleIdx="1" presStyleCnt="4" custScaleX="83455" custScaleY="83383" custLinFactNeighborX="19323" custLinFactNeighborY="1153">
        <dgm:presLayoutVars>
          <dgm:bulletEnabled val="1"/>
        </dgm:presLayoutVars>
      </dgm:prSet>
      <dgm:spPr/>
      <dgm:t>
        <a:bodyPr/>
        <a:lstStyle/>
        <a:p>
          <a:endParaRPr lang="ru-RU"/>
        </a:p>
      </dgm:t>
    </dgm:pt>
    <dgm:pt modelId="{F5FF84C9-627E-4C12-9139-01F9C60EA4A3}" type="pres">
      <dgm:prSet presAssocID="{D6867B18-663B-4CDE-9875-43967EB511D8}" presName="sibTrans" presStyleCnt="0"/>
      <dgm:spPr/>
    </dgm:pt>
    <dgm:pt modelId="{6CD119D7-71BC-4354-B795-FD19DCC47133}" type="pres">
      <dgm:prSet presAssocID="{84FCB194-4FCB-4D91-B0AD-96815ABCD72F}" presName="textNode" presStyleLbl="node1" presStyleIdx="2" presStyleCnt="4" custScaleX="91260" custScaleY="76463">
        <dgm:presLayoutVars>
          <dgm:bulletEnabled val="1"/>
        </dgm:presLayoutVars>
      </dgm:prSet>
      <dgm:spPr/>
      <dgm:t>
        <a:bodyPr/>
        <a:lstStyle/>
        <a:p>
          <a:endParaRPr lang="ru-RU"/>
        </a:p>
      </dgm:t>
    </dgm:pt>
    <dgm:pt modelId="{C6D7CB83-A055-4704-A83F-46BDB435A057}" type="pres">
      <dgm:prSet presAssocID="{7D1104D3-4091-4A38-AD8E-8FD7D7F3ADE0}" presName="sibTrans" presStyleCnt="0"/>
      <dgm:spPr/>
    </dgm:pt>
    <dgm:pt modelId="{E8D9118B-E215-45B2-9E04-D9405E82DA06}" type="pres">
      <dgm:prSet presAssocID="{D008DEFA-3DEB-4F15-AB60-C9DB653F65EE}" presName="textNode" presStyleLbl="node1" presStyleIdx="3" presStyleCnt="4" custScaleY="71850">
        <dgm:presLayoutVars>
          <dgm:bulletEnabled val="1"/>
        </dgm:presLayoutVars>
      </dgm:prSet>
      <dgm:spPr/>
      <dgm:t>
        <a:bodyPr/>
        <a:lstStyle/>
        <a:p>
          <a:endParaRPr lang="ru-RU"/>
        </a:p>
      </dgm:t>
    </dgm:pt>
  </dgm:ptLst>
  <dgm:cxnLst>
    <dgm:cxn modelId="{E263B7BB-8DA1-49A4-B61A-4DFA365FBFF3}" type="presOf" srcId="{84FCB194-4FCB-4D91-B0AD-96815ABCD72F}" destId="{6CD119D7-71BC-4354-B795-FD19DCC47133}" srcOrd="0" destOrd="0" presId="urn:microsoft.com/office/officeart/2005/8/layout/hProcess9"/>
    <dgm:cxn modelId="{1BB85DE4-0397-42B2-940E-EF6DCF9D2640}" srcId="{4D35C36F-C830-4826-A270-5A1BFC57E80D}" destId="{218ACFD3-132D-4F67-8E24-07FBDE7C2633}" srcOrd="1" destOrd="0" parTransId="{F626785A-393F-411E-867F-D5BB659DA30A}" sibTransId="{D6867B18-663B-4CDE-9875-43967EB511D8}"/>
    <dgm:cxn modelId="{8BC7DF06-858E-45B6-9E3A-DA64416F405E}" type="presOf" srcId="{218ACFD3-132D-4F67-8E24-07FBDE7C2633}" destId="{CBE5D9FB-EF53-4F61-9BC8-AC6EB0CA8C5B}" srcOrd="0" destOrd="0" presId="urn:microsoft.com/office/officeart/2005/8/layout/hProcess9"/>
    <dgm:cxn modelId="{D9449ED0-ACDE-42F9-AC30-91C10A23B8AC}" type="presOf" srcId="{D008DEFA-3DEB-4F15-AB60-C9DB653F65EE}" destId="{E8D9118B-E215-45B2-9E04-D9405E82DA06}" srcOrd="0" destOrd="0" presId="urn:microsoft.com/office/officeart/2005/8/layout/hProcess9"/>
    <dgm:cxn modelId="{9E8C758D-A59F-4259-9D72-121F7B634685}" type="presOf" srcId="{074C179E-9A40-4603-B6CF-479FA2BD665F}" destId="{F8983D1C-D39B-42D6-8D8D-EDBB5209265D}" srcOrd="0" destOrd="0" presId="urn:microsoft.com/office/officeart/2005/8/layout/hProcess9"/>
    <dgm:cxn modelId="{CE5CF217-C977-4C3F-B6DA-70858554D652}" srcId="{4D35C36F-C830-4826-A270-5A1BFC57E80D}" destId="{074C179E-9A40-4603-B6CF-479FA2BD665F}" srcOrd="0" destOrd="0" parTransId="{031572DB-18E7-4F40-9A87-E6A4F06D9108}" sibTransId="{E34104B1-E97E-422E-82E2-442082FA8E6B}"/>
    <dgm:cxn modelId="{80A3DA63-8DEC-4153-8860-FFF153924E8C}" srcId="{4D35C36F-C830-4826-A270-5A1BFC57E80D}" destId="{D008DEFA-3DEB-4F15-AB60-C9DB653F65EE}" srcOrd="3" destOrd="0" parTransId="{EBA98438-5EDB-4B73-BF8E-E8C97CC7D0E4}" sibTransId="{A80BDCA7-96F5-49BE-9040-D2CBCF8BC55B}"/>
    <dgm:cxn modelId="{9B64FD7C-9FF9-4FFB-BFB7-097C8CA85BB4}" srcId="{4D35C36F-C830-4826-A270-5A1BFC57E80D}" destId="{84FCB194-4FCB-4D91-B0AD-96815ABCD72F}" srcOrd="2" destOrd="0" parTransId="{85A90627-BFD9-4FE0-97D2-93B96C0153F4}" sibTransId="{7D1104D3-4091-4A38-AD8E-8FD7D7F3ADE0}"/>
    <dgm:cxn modelId="{B193771F-0B12-4DE2-968B-A7EDC9B26412}" type="presOf" srcId="{4D35C36F-C830-4826-A270-5A1BFC57E80D}" destId="{4EA72924-E645-4B2E-90D0-3989DAA46B11}" srcOrd="0" destOrd="0" presId="urn:microsoft.com/office/officeart/2005/8/layout/hProcess9"/>
    <dgm:cxn modelId="{692C5745-767D-4955-A0C0-51292FEB63DE}" type="presParOf" srcId="{4EA72924-E645-4B2E-90D0-3989DAA46B11}" destId="{2C8993ED-DEA6-4DC4-8D0B-ADDF024793D1}" srcOrd="0" destOrd="0" presId="urn:microsoft.com/office/officeart/2005/8/layout/hProcess9"/>
    <dgm:cxn modelId="{735B090A-A5F2-4F27-9A0B-22661A58E114}" type="presParOf" srcId="{4EA72924-E645-4B2E-90D0-3989DAA46B11}" destId="{5BB4E4C8-5DC7-4437-8570-EC1D05080348}" srcOrd="1" destOrd="0" presId="urn:microsoft.com/office/officeart/2005/8/layout/hProcess9"/>
    <dgm:cxn modelId="{A1DF0728-09E5-4E7B-B814-EA5ABC3E897B}" type="presParOf" srcId="{5BB4E4C8-5DC7-4437-8570-EC1D05080348}" destId="{F8983D1C-D39B-42D6-8D8D-EDBB5209265D}" srcOrd="0" destOrd="0" presId="urn:microsoft.com/office/officeart/2005/8/layout/hProcess9"/>
    <dgm:cxn modelId="{4B625B3A-17C8-495D-ABDB-14E2F2F3B7F3}" type="presParOf" srcId="{5BB4E4C8-5DC7-4437-8570-EC1D05080348}" destId="{81A19E1E-49DF-47A0-AACA-DF6B26EDC040}" srcOrd="1" destOrd="0" presId="urn:microsoft.com/office/officeart/2005/8/layout/hProcess9"/>
    <dgm:cxn modelId="{DB98BEAB-3B7A-49B8-8DB9-34E1F2FBFA79}" type="presParOf" srcId="{5BB4E4C8-5DC7-4437-8570-EC1D05080348}" destId="{CBE5D9FB-EF53-4F61-9BC8-AC6EB0CA8C5B}" srcOrd="2" destOrd="0" presId="urn:microsoft.com/office/officeart/2005/8/layout/hProcess9"/>
    <dgm:cxn modelId="{C974DF38-17ED-4D2A-A7C2-53FF5D7054C1}" type="presParOf" srcId="{5BB4E4C8-5DC7-4437-8570-EC1D05080348}" destId="{F5FF84C9-627E-4C12-9139-01F9C60EA4A3}" srcOrd="3" destOrd="0" presId="urn:microsoft.com/office/officeart/2005/8/layout/hProcess9"/>
    <dgm:cxn modelId="{CBAE6B5D-F8D1-4BC2-8A39-2D3777481E15}" type="presParOf" srcId="{5BB4E4C8-5DC7-4437-8570-EC1D05080348}" destId="{6CD119D7-71BC-4354-B795-FD19DCC47133}" srcOrd="4" destOrd="0" presId="urn:microsoft.com/office/officeart/2005/8/layout/hProcess9"/>
    <dgm:cxn modelId="{505CCD26-D984-473E-8DC8-8356A2521AC3}" type="presParOf" srcId="{5BB4E4C8-5DC7-4437-8570-EC1D05080348}" destId="{C6D7CB83-A055-4704-A83F-46BDB435A057}" srcOrd="5" destOrd="0" presId="urn:microsoft.com/office/officeart/2005/8/layout/hProcess9"/>
    <dgm:cxn modelId="{6B070A49-D08D-40E6-9482-FE046C2D16C2}" type="presParOf" srcId="{5BB4E4C8-5DC7-4437-8570-EC1D05080348}" destId="{E8D9118B-E215-45B2-9E04-D9405E82DA06}"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ru-RU"/>
              <a:t>Образец заголовка</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2167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793222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380373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99093499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348917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ru-RU"/>
              <a:t>Образец заголовка</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09B482E8-6E0E-1B4F-B1FD-C69DB9E858D9}" type="datetimeFigureOut">
              <a:rPr lang="en-US" smtClean="0"/>
              <a:pPr/>
              <a:t>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620498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09B482E8-6E0E-1B4F-B1FD-C69DB9E858D9}" type="datetimeFigureOut">
              <a:rPr lang="en-US" smtClean="0"/>
              <a:pPr/>
              <a:t>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133091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7458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D62726E-379B-B349-9EED-81ED093FA806}" type="datetimeFigureOut">
              <a:rPr lang="en-US" smtClean="0"/>
              <a:pPr/>
              <a:t>2/3/2020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393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9603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ru-RU"/>
              <a:t>Образец заголовка</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FA1846-DA80-1C48-A609-854EA85C59AD}" type="datetimeFigureOut">
              <a:rPr lang="en-US" smtClean="0"/>
              <a:pPr/>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446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3940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0322" y="3030008"/>
            <a:ext cx="4698355"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594123" y="3030008"/>
            <a:ext cx="4700059"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7868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79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818C68F-D26B-8F47-958C-23B49CF8A634}" type="datetimeFigureOut">
              <a:rPr lang="en-US" smtClean="0"/>
              <a:pPr/>
              <a:t>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4895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0DF5E60-9974-AC48-9591-99C2BB44B7CF}" type="datetimeFigureOut">
              <a:rPr lang="en-US" smtClean="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0504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09B482E8-6E0E-1B4F-B1FD-C69DB9E858D9}" type="datetimeFigureOut">
              <a:rPr lang="en-US" smtClean="0"/>
              <a:pPr/>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113341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9B482E8-6E0E-1B4F-B1FD-C69DB9E858D9}" type="datetimeFigureOut">
              <a:rPr lang="en-US" smtClean="0"/>
              <a:pPr/>
              <a:t>2/3/2020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8125793"/>
      </p:ext>
    </p:extLst>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7002ECE-4EDF-4B7E-9433-B5172626DCF4}"/>
              </a:ext>
            </a:extLst>
          </p:cNvPr>
          <p:cNvSpPr>
            <a:spLocks noGrp="1"/>
          </p:cNvSpPr>
          <p:nvPr>
            <p:ph type="ctrTitle"/>
          </p:nvPr>
        </p:nvSpPr>
        <p:spPr>
          <a:xfrm>
            <a:off x="285226" y="2189527"/>
            <a:ext cx="8539230" cy="1917252"/>
          </a:xfrm>
        </p:spPr>
        <p:txBody>
          <a:bodyPr>
            <a:normAutofit fontScale="90000"/>
          </a:bodyPr>
          <a:lstStyle/>
          <a:p>
            <a:pPr algn="ctr"/>
            <a:r>
              <a:rPr lang="ru-RU" sz="4000" dirty="0">
                <a:latin typeface="Times New Roman" panose="02020603050405020304" pitchFamily="18" charset="0"/>
                <a:cs typeface="Times New Roman" panose="02020603050405020304" pitchFamily="18" charset="0"/>
              </a:rPr>
              <a:t>Алгоритм действий по порядку признания субъектов малого и среднего предпринимательства</a:t>
            </a:r>
            <a:br>
              <a:rPr lang="ru-RU" sz="4000" dirty="0">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социальным предприятием</a:t>
            </a:r>
          </a:p>
        </p:txBody>
      </p:sp>
      <p:sp>
        <p:nvSpPr>
          <p:cNvPr id="3" name="Подзаголовок 2">
            <a:extLst>
              <a:ext uri="{FF2B5EF4-FFF2-40B4-BE49-F238E27FC236}">
                <a16:creationId xmlns:a16="http://schemas.microsoft.com/office/drawing/2014/main" xmlns="" id="{F25CDC60-3710-4747-85E7-EF3DDF2DFB39}"/>
              </a:ext>
            </a:extLst>
          </p:cNvPr>
          <p:cNvSpPr>
            <a:spLocks noGrp="1"/>
          </p:cNvSpPr>
          <p:nvPr>
            <p:ph type="subTitle" idx="1"/>
          </p:nvPr>
        </p:nvSpPr>
        <p:spPr>
          <a:xfrm>
            <a:off x="810001" y="5280847"/>
            <a:ext cx="10572000" cy="1229010"/>
          </a:xfrm>
        </p:spPr>
        <p:txBody>
          <a:bodyPr>
            <a:normAutofit fontScale="92500" lnSpcReduction="20000"/>
          </a:bodyPr>
          <a:lstStyle/>
          <a:p>
            <a:pPr algn="r"/>
            <a:r>
              <a:rPr lang="ru-RU" b="1" dirty="0">
                <a:latin typeface="Times New Roman" panose="02020603050405020304" pitchFamily="18" charset="0"/>
                <a:cs typeface="Times New Roman" panose="02020603050405020304" pitchFamily="18" charset="0"/>
              </a:rPr>
              <a:t>Автономная некоммерческая организация Республики Коми «Центр развития предпринимательства»</a:t>
            </a:r>
          </a:p>
          <a:p>
            <a:pPr algn="r"/>
            <a:r>
              <a:rPr lang="ru-RU" b="1" dirty="0">
                <a:latin typeface="Times New Roman" panose="02020603050405020304" pitchFamily="18" charset="0"/>
                <a:cs typeface="Times New Roman" panose="02020603050405020304" pitchFamily="18" charset="0"/>
              </a:rPr>
              <a:t>Специалист Центра инноваций социальной сферы</a:t>
            </a:r>
          </a:p>
          <a:p>
            <a:pPr algn="r"/>
            <a:r>
              <a:rPr lang="ru-RU" b="1" dirty="0">
                <a:latin typeface="Times New Roman" panose="02020603050405020304" pitchFamily="18" charset="0"/>
                <a:cs typeface="Times New Roman" panose="02020603050405020304" pitchFamily="18" charset="0"/>
              </a:rPr>
              <a:t>Таскаева Олеся Геннадьевна</a:t>
            </a:r>
          </a:p>
        </p:txBody>
      </p:sp>
    </p:spTree>
    <p:extLst>
      <p:ext uri="{BB962C8B-B14F-4D97-AF65-F5344CB8AC3E}">
        <p14:creationId xmlns:p14="http://schemas.microsoft.com/office/powerpoint/2010/main" val="380775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6E8AE14-7FD7-4B98-ABDE-8221819996ED}"/>
              </a:ext>
            </a:extLst>
          </p:cNvPr>
          <p:cNvSpPr>
            <a:spLocks noGrp="1"/>
          </p:cNvSpPr>
          <p:nvPr>
            <p:ph type="title"/>
          </p:nvPr>
        </p:nvSpPr>
        <p:spPr>
          <a:xfrm>
            <a:off x="810000" y="447188"/>
            <a:ext cx="10571998" cy="727271"/>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3</a:t>
            </a:r>
            <a:endParaRPr lang="ru-RU" sz="2400" dirty="0"/>
          </a:p>
        </p:txBody>
      </p:sp>
      <p:sp>
        <p:nvSpPr>
          <p:cNvPr id="3" name="Объект 2">
            <a:extLst>
              <a:ext uri="{FF2B5EF4-FFF2-40B4-BE49-F238E27FC236}">
                <a16:creationId xmlns:a16="http://schemas.microsoft.com/office/drawing/2014/main" xmlns="" id="{FB855303-A7A5-49BC-BA76-AB05170D0AC8}"/>
              </a:ext>
            </a:extLst>
          </p:cNvPr>
          <p:cNvSpPr>
            <a:spLocks noGrp="1"/>
          </p:cNvSpPr>
          <p:nvPr>
            <p:ph idx="1"/>
          </p:nvPr>
        </p:nvSpPr>
        <p:spPr>
          <a:xfrm>
            <a:off x="117446" y="2013359"/>
            <a:ext cx="11920756" cy="4756558"/>
          </a:xfrm>
        </p:spPr>
        <p:txBody>
          <a:bodyPr>
            <a:normAutofit fontScale="62500" lnSpcReduction="20000"/>
          </a:bodyPr>
          <a:lstStyle/>
          <a:p>
            <a:pPr marL="0" indent="0" algn="just">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 проверяет наличие Заявителя в Реестре поставщиков социальных услуг субъекта Российской Федерации;</a:t>
            </a:r>
          </a:p>
          <a:p>
            <a:pPr algn="just"/>
            <a:r>
              <a:rPr lang="ru-RU" dirty="0">
                <a:latin typeface="Times New Roman" panose="02020603050405020304" pitchFamily="18" charset="0"/>
                <a:cs typeface="Times New Roman" panose="02020603050405020304" pitchFamily="18" charset="0"/>
              </a:rPr>
              <a:t>осуществляет проверку реализуемой Заявителем категории №3 продукции, работ или услуг на предмет того, что они предназначены для лиц, отнесенных к категориям социально уязвимых, в целях создания для них условий, позволяющих преодолеть или компенсировать ограничения их жизнедеятельности, а также возможностей участвовать наравне с другими гражданами в жизни общества;</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указанной в пункте 2, 3 или 4 части 1 статьи 241 Федерального закона от 24 июля 2007 г. № 209-ФЗ «О развитии малого и среднего предпринимательства в Российской Федерации», по итогам предыдущего календарного года в общем объеме доходов и о доле полученной чистой прибыли за предшествующий календарный год, направленной на осуществление такой деятельности (видов такой деятельности) в текущем календарном году, от размера указанной прибыли»</a:t>
            </a:r>
            <a:r>
              <a:rPr lang="ru-RU" dirty="0">
                <a:latin typeface="Times New Roman" panose="02020603050405020304" pitchFamily="18" charset="0"/>
                <a:cs typeface="Times New Roman" panose="02020603050405020304" pitchFamily="18" charset="0"/>
              </a:rPr>
              <a:t>, предоставляемой Заявителем.</a:t>
            </a:r>
          </a:p>
          <a:p>
            <a:pPr marL="0" indent="0" algn="just">
              <a:buNone/>
            </a:pPr>
            <a:r>
              <a:rPr lang="ru-RU" dirty="0">
                <a:latin typeface="Times New Roman" panose="02020603050405020304" pitchFamily="18" charset="0"/>
                <a:cs typeface="Times New Roman" panose="02020603050405020304" pitchFamily="18" charset="0"/>
              </a:rPr>
              <a:t>- Критерий 1. Доля доходов от осуществления деятельности по производству товаров (работ, услуг), предназначенных для граждан, отнесенных к категориям социально уязвимых,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 Критерий 2. Доля полученной Заявителем чистой прибыли за предшествующий календарный год, направленная на осуществление деятельности по производству товаров (работ, услуг), предназначенных для граждан, отнесенных к категориям социально уязвимых,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p:txBody>
      </p:sp>
    </p:spTree>
    <p:extLst>
      <p:ext uri="{BB962C8B-B14F-4D97-AF65-F5344CB8AC3E}">
        <p14:creationId xmlns:p14="http://schemas.microsoft.com/office/powerpoint/2010/main" val="4208014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F1DF49C-0025-4FFD-90CC-54BA53C360DA}"/>
              </a:ext>
            </a:extLst>
          </p:cNvPr>
          <p:cNvSpPr>
            <a:spLocks noGrp="1"/>
          </p:cNvSpPr>
          <p:nvPr>
            <p:ph type="title"/>
          </p:nvPr>
        </p:nvSpPr>
        <p:spPr>
          <a:xfrm>
            <a:off x="810000" y="447188"/>
            <a:ext cx="10571998" cy="794383"/>
          </a:xfrm>
        </p:spPr>
        <p:txBody>
          <a:bodyPr/>
          <a:lstStyle/>
          <a:p>
            <a:pPr algn="ctr"/>
            <a:r>
              <a:rPr lang="ru-RU" sz="2400" dirty="0">
                <a:latin typeface="Times New Roman" panose="02020603050405020304" pitchFamily="18" charset="0"/>
                <a:cs typeface="Times New Roman" panose="02020603050405020304" pitchFamily="18" charset="0"/>
              </a:rPr>
              <a:t>Категории Заявителя, относящиеся к социальным предпринимателям </a:t>
            </a:r>
          </a:p>
        </p:txBody>
      </p:sp>
      <p:sp>
        <p:nvSpPr>
          <p:cNvPr id="3" name="Объект 2">
            <a:extLst>
              <a:ext uri="{FF2B5EF4-FFF2-40B4-BE49-F238E27FC236}">
                <a16:creationId xmlns:a16="http://schemas.microsoft.com/office/drawing/2014/main" xmlns="" id="{1AFEB4CC-FD4C-4A29-A063-5D34EBE4EC52}"/>
              </a:ext>
            </a:extLst>
          </p:cNvPr>
          <p:cNvSpPr>
            <a:spLocks noGrp="1"/>
          </p:cNvSpPr>
          <p:nvPr>
            <p:ph idx="1"/>
          </p:nvPr>
        </p:nvSpPr>
        <p:spPr>
          <a:xfrm>
            <a:off x="125835" y="1946247"/>
            <a:ext cx="11945923" cy="4790114"/>
          </a:xfrm>
        </p:spPr>
        <p:txBody>
          <a:bodyPr>
            <a:normAutofit fontScale="62500" lnSpcReduction="20000"/>
          </a:bodyPr>
          <a:lstStyle/>
          <a:p>
            <a:pPr algn="just"/>
            <a:r>
              <a:rPr lang="ru-RU" dirty="0">
                <a:latin typeface="Times New Roman" panose="02020603050405020304" pitchFamily="18" charset="0"/>
                <a:cs typeface="Times New Roman" panose="02020603050405020304" pitchFamily="18" charset="0"/>
              </a:rPr>
              <a:t>Категория № 4 – Субъект малого или среднего предпринимательства осуществляет деятельность, направленную на достижение общественно полезных целей и способствующую решению социальных проблем общества, при условии, что доля доходов от осуществления такой деятельности ( видов такой деятельности) по итогам предыдущего календарного года составляет не менее 50% в объеме доходов субъекта малого или среднего предпринимательства, а доля полученной субъектом малого или среднего предпринимательства чистой прибыли за предшествующий календарный год, направленная на осуществление такой деятельности (видов такой деятельности) в текущем календарном году, составляет не менее 50% от размера указанной прибыли ( в случае наличия чистой прибыли за предшествующий календарный год), из числа следующих видов деятельности:</a:t>
            </a:r>
          </a:p>
          <a:p>
            <a:pPr algn="just"/>
            <a:r>
              <a:rPr lang="ru-RU" dirty="0">
                <a:latin typeface="Times New Roman" panose="02020603050405020304" pitchFamily="18" charset="0"/>
                <a:cs typeface="Times New Roman" panose="02020603050405020304" pitchFamily="18" charset="0"/>
              </a:rPr>
              <a:t>а) деятельность по оказанию психолого-педагогических и иных услуг, направленных на укрепление семьи, обеспечение семейного воспитания детей и поддержку материнства и детства;</a:t>
            </a:r>
          </a:p>
          <a:p>
            <a:pPr algn="just"/>
            <a:r>
              <a:rPr lang="ru-RU" dirty="0">
                <a:latin typeface="Times New Roman" panose="02020603050405020304" pitchFamily="18" charset="0"/>
                <a:cs typeface="Times New Roman" panose="02020603050405020304" pitchFamily="18" charset="0"/>
              </a:rPr>
              <a:t>б) деятельность по организации отдыха и оздоровления детей;</a:t>
            </a:r>
          </a:p>
          <a:p>
            <a:pPr algn="just"/>
            <a:r>
              <a:rPr lang="ru-RU" dirty="0">
                <a:latin typeface="Times New Roman" panose="02020603050405020304" pitchFamily="18" charset="0"/>
                <a:cs typeface="Times New Roman" panose="02020603050405020304" pitchFamily="18" charset="0"/>
              </a:rPr>
              <a:t>в) деятельность по оказанию услуг в сфере дошкольного образования и общего образования, дополнительного образования детей;</a:t>
            </a:r>
          </a:p>
          <a:p>
            <a:pPr algn="just"/>
            <a:r>
              <a:rPr lang="ru-RU" dirty="0">
                <a:latin typeface="Times New Roman" panose="02020603050405020304" pitchFamily="18" charset="0"/>
                <a:cs typeface="Times New Roman" panose="02020603050405020304" pitchFamily="18" charset="0"/>
              </a:rPr>
              <a:t>г) деятельность по оказанию психолого-педагогической, медицинской и социальной помощи обучающимся, испытывающим трудности в освоении основных общеобразовательных программ,  развития и социальной адаптации;</a:t>
            </a:r>
          </a:p>
          <a:p>
            <a:pPr algn="just"/>
            <a:r>
              <a:rPr lang="ru-RU" dirty="0">
                <a:latin typeface="Times New Roman" panose="02020603050405020304" pitchFamily="18" charset="0"/>
                <a:cs typeface="Times New Roman" panose="02020603050405020304" pitchFamily="18" charset="0"/>
              </a:rPr>
              <a:t>д) деятельность по обучению работников и добровольцев (волонтёров) социально ориентированных некоммерческих организаций, направленному на повышение качества предоставленных услуг таким организациям;</a:t>
            </a:r>
          </a:p>
          <a:p>
            <a:pPr algn="just"/>
            <a:r>
              <a:rPr lang="ru-RU" dirty="0">
                <a:latin typeface="Times New Roman" panose="02020603050405020304" pitchFamily="18" charset="0"/>
                <a:cs typeface="Times New Roman" panose="02020603050405020304" pitchFamily="18" charset="0"/>
              </a:rPr>
              <a:t>е) культурно-0 просветительская деятельность ( в том числе деятельность музеев, театров, библиотек архивов, школ- студий, творческих мастерских, ботанических и зоологических садов, домов культуры, домов народного творчества);</a:t>
            </a:r>
          </a:p>
          <a:p>
            <a:pPr algn="just"/>
            <a:r>
              <a:rPr lang="ru-RU" dirty="0">
                <a:latin typeface="Times New Roman" panose="02020603050405020304" pitchFamily="18" charset="0"/>
                <a:cs typeface="Times New Roman" panose="02020603050405020304" pitchFamily="18" charset="0"/>
              </a:rPr>
              <a:t>ж) деятельность по оказанию услуг, направленных на развитие межнационального сотрудничества, сохранение и защиту самобытности, культуры, языков и традиции народов Российской Федерации;</a:t>
            </a:r>
          </a:p>
          <a:p>
            <a:pPr algn="just"/>
            <a:r>
              <a:rPr lang="ru-RU" dirty="0">
                <a:latin typeface="Times New Roman" panose="02020603050405020304" pitchFamily="18" charset="0"/>
                <a:cs typeface="Times New Roman" panose="02020603050405020304" pitchFamily="18" charset="0"/>
              </a:rPr>
              <a:t>з) выпуск периодических печатных изданий и книжной продукции. Связанной с образованием, наукой и культурной, включенных в утвержденный Правительство Российской Федерации перечень видов периодических изданий и книжной продукции, связанной с образованием, наукой и культурой, облагаемых при их реализации налогом на добавленную стоимость по ставке десять процентов.</a:t>
            </a:r>
          </a:p>
        </p:txBody>
      </p:sp>
    </p:spTree>
    <p:extLst>
      <p:ext uri="{BB962C8B-B14F-4D97-AF65-F5344CB8AC3E}">
        <p14:creationId xmlns:p14="http://schemas.microsoft.com/office/powerpoint/2010/main" val="1111823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4496BFB-0928-4214-8FE7-36B410B44025}"/>
              </a:ext>
            </a:extLst>
          </p:cNvPr>
          <p:cNvSpPr>
            <a:spLocks noGrp="1"/>
          </p:cNvSpPr>
          <p:nvPr>
            <p:ph type="title"/>
          </p:nvPr>
        </p:nvSpPr>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4</a:t>
            </a:r>
            <a:endParaRPr lang="ru-RU" sz="2400" dirty="0"/>
          </a:p>
        </p:txBody>
      </p:sp>
      <p:sp>
        <p:nvSpPr>
          <p:cNvPr id="3" name="Объект 2">
            <a:extLst>
              <a:ext uri="{FF2B5EF4-FFF2-40B4-BE49-F238E27FC236}">
                <a16:creationId xmlns:a16="http://schemas.microsoft.com/office/drawing/2014/main" xmlns="" id="{1BD05DCF-7018-4F27-A1D8-F7EBE477C1CE}"/>
              </a:ext>
            </a:extLst>
          </p:cNvPr>
          <p:cNvSpPr>
            <a:spLocks noGrp="1"/>
          </p:cNvSpPr>
          <p:nvPr>
            <p:ph idx="1"/>
          </p:nvPr>
        </p:nvSpPr>
        <p:spPr>
          <a:xfrm>
            <a:off x="192947" y="1929468"/>
            <a:ext cx="11694253" cy="4832059"/>
          </a:xfrm>
        </p:spPr>
        <p:txBody>
          <a:bodyPr>
            <a:normAutofit fontScale="70000" lnSpcReduction="20000"/>
          </a:bodyPr>
          <a:lstStyle/>
          <a:p>
            <a:pPr marL="0" indent="0">
              <a:buNone/>
            </a:pPr>
            <a:r>
              <a:rPr lang="ru-RU" dirty="0">
                <a:latin typeface="Times New Roman" panose="02020603050405020304" pitchFamily="18" charset="0"/>
                <a:cs typeface="Times New Roman" panose="02020603050405020304" pitchFamily="18" charset="0"/>
              </a:rPr>
              <a:t>Центр:</a:t>
            </a:r>
          </a:p>
          <a:p>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осуществляет проверку Заявителя категории №4 на предмет соответствия осуществляемых им видов деятельности видам деятельности, направленным на достижение общественно полезных целей и способствующих решению социальных проблем общества;</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указанной в пункте 2, 3 или 4 части 1 статьи 241 Федерального закона от 24 июля 2007 г. № 209-ФЗ «О развитии малого и среднего предпринимательства в Российской Федерации», по итогам предыдущего календарного года в общем объеме доходов и о доле полученной чистой прибыли за предшествующий календарный год, направленной на осуществление такой деятельности (видов такой деятельности) в текущем календарном году, от размера указанной прибыли»</a:t>
            </a:r>
            <a:r>
              <a:rPr lang="ru-RU" dirty="0">
                <a:latin typeface="Times New Roman" panose="02020603050405020304" pitchFamily="18" charset="0"/>
                <a:cs typeface="Times New Roman" panose="02020603050405020304" pitchFamily="18" charset="0"/>
              </a:rPr>
              <a:t>, предоставляемой Заявителем;</a:t>
            </a:r>
          </a:p>
          <a:p>
            <a:pPr marL="0" indent="0" algn="just">
              <a:buNone/>
            </a:pPr>
            <a:r>
              <a:rPr lang="ru-RU" dirty="0">
                <a:latin typeface="Times New Roman" panose="02020603050405020304" pitchFamily="18" charset="0"/>
                <a:cs typeface="Times New Roman" panose="02020603050405020304" pitchFamily="18" charset="0"/>
              </a:rPr>
              <a:t>- Критерий 1. Доля доходов от осуществления деятельности, направленной на достижение общественно полезных целей и способствующей решению социальных проблем общества,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 Критерий 2. Доля полученной Заявителем чистой прибыли за предшествующий календарный год, направленная на осуществление деятельности, направленной на достижение общественно полезных целей и способствующую решению социальных проблем общества,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 </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p:txBody>
      </p:sp>
    </p:spTree>
    <p:extLst>
      <p:ext uri="{BB962C8B-B14F-4D97-AF65-F5344CB8AC3E}">
        <p14:creationId xmlns:p14="http://schemas.microsoft.com/office/powerpoint/2010/main" val="380454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0FF2310-DE4E-40E0-A5F5-DE851D4546DD}"/>
              </a:ext>
            </a:extLst>
          </p:cNvPr>
          <p:cNvSpPr>
            <a:spLocks noGrp="1"/>
          </p:cNvSpPr>
          <p:nvPr>
            <p:ph type="title"/>
          </p:nvPr>
        </p:nvSpPr>
        <p:spPr>
          <a:xfrm>
            <a:off x="587552" y="58724"/>
            <a:ext cx="10794446" cy="1266738"/>
          </a:xfrm>
        </p:spPr>
        <p:txBody>
          <a:bodyPr/>
          <a:lstStyle/>
          <a:p>
            <a:pPr algn="ctr"/>
            <a:r>
              <a:rPr lang="ru-RU" sz="2400" dirty="0">
                <a:latin typeface="Times New Roman" panose="02020603050405020304" pitchFamily="18" charset="0"/>
                <a:cs typeface="Times New Roman" panose="02020603050405020304" pitchFamily="18" charset="0"/>
              </a:rPr>
              <a:t>Требования к содержанию отчёта  о социальном воздействии:</a:t>
            </a:r>
          </a:p>
        </p:txBody>
      </p:sp>
      <p:sp>
        <p:nvSpPr>
          <p:cNvPr id="3" name="Объект 2">
            <a:extLst>
              <a:ext uri="{FF2B5EF4-FFF2-40B4-BE49-F238E27FC236}">
                <a16:creationId xmlns:a16="http://schemas.microsoft.com/office/drawing/2014/main" xmlns="" id="{2CD1BD32-9402-4A8C-8859-C8B4F139C95D}"/>
              </a:ext>
            </a:extLst>
          </p:cNvPr>
          <p:cNvSpPr>
            <a:spLocks noGrp="1"/>
          </p:cNvSpPr>
          <p:nvPr>
            <p:ph idx="1"/>
          </p:nvPr>
        </p:nvSpPr>
        <p:spPr>
          <a:xfrm>
            <a:off x="192947" y="2063693"/>
            <a:ext cx="11585196" cy="4546832"/>
          </a:xfrm>
        </p:spPr>
        <p:txBody>
          <a:bodyPr>
            <a:normAutofit fontScale="92500" lnSpcReduction="20000"/>
          </a:bodyPr>
          <a:lstStyle/>
          <a:p>
            <a:pPr algn="just"/>
            <a:r>
              <a:rPr lang="ru-RU" dirty="0">
                <a:latin typeface="Times New Roman" panose="02020603050405020304" pitchFamily="18" charset="0"/>
                <a:cs typeface="Times New Roman" panose="02020603050405020304" pitchFamily="18" charset="0"/>
              </a:rPr>
              <a:t>Раздел «Цель социального предприятия». Заявителю рекомендуется указать «обеспечение занятости граждан, отнесенных к категориям социально уязвимых» с указанием конкретных категорий граждан, отнесенных к социально уязвимым, занятость которых он обеспечивает;</a:t>
            </a:r>
          </a:p>
          <a:p>
            <a:pPr algn="just"/>
            <a:r>
              <a:rPr lang="ru-RU" dirty="0">
                <a:latin typeface="Times New Roman" panose="02020603050405020304" pitchFamily="18" charset="0"/>
                <a:cs typeface="Times New Roman" panose="02020603050405020304" pitchFamily="18" charset="0"/>
              </a:rPr>
              <a:t>Раздел «Социальная проблема (потребность потребителя), на решение которой направлена деятельность социального предприятия» Заявителю рекомендуется указать краткое описание конкретной социальной проблемы, на решение которой направлена деятельность Заявителя;</a:t>
            </a:r>
          </a:p>
          <a:p>
            <a:pPr algn="just"/>
            <a:r>
              <a:rPr lang="ru-RU" dirty="0">
                <a:latin typeface="Times New Roman" panose="02020603050405020304" pitchFamily="18" charset="0"/>
                <a:cs typeface="Times New Roman" panose="02020603050405020304" pitchFamily="18" charset="0"/>
              </a:rPr>
              <a:t>Раздел «Целевая аудитория» на которую направлена деятельность социального предприятия»;</a:t>
            </a:r>
          </a:p>
          <a:p>
            <a:pPr algn="just"/>
            <a:r>
              <a:rPr lang="ru-RU" dirty="0">
                <a:latin typeface="Times New Roman" panose="02020603050405020304" pitchFamily="18" charset="0"/>
                <a:cs typeface="Times New Roman" panose="02020603050405020304" pitchFamily="18" charset="0"/>
              </a:rPr>
              <a:t>Раздел «Способы решения социальной проблемы, которые осуществляет социальное предприятие» Заявителю рекомендуется указать конкретные способы, которые он использует для решения социальных проблем;</a:t>
            </a:r>
          </a:p>
          <a:p>
            <a:pPr algn="just"/>
            <a:r>
              <a:rPr lang="ru-RU" dirty="0">
                <a:latin typeface="Times New Roman" panose="02020603050405020304" pitchFamily="18" charset="0"/>
                <a:cs typeface="Times New Roman" panose="02020603050405020304" pitchFamily="18" charset="0"/>
              </a:rPr>
              <a:t>Раздел «Продукция (товары, работы, услуги), предлагаемая потребителю социального предприятия (целевой аудитории, </a:t>
            </a:r>
            <a:r>
              <a:rPr lang="ru-RU" dirty="0" err="1">
                <a:latin typeface="Times New Roman" panose="02020603050405020304" pitchFamily="18" charset="0"/>
                <a:cs typeface="Times New Roman" panose="02020603050405020304" pitchFamily="18" charset="0"/>
              </a:rPr>
              <a:t>благополучателям</a:t>
            </a:r>
            <a:r>
              <a:rPr lang="ru-RU" dirty="0">
                <a:latin typeface="Times New Roman" panose="02020603050405020304" pitchFamily="18" charset="0"/>
                <a:cs typeface="Times New Roman" panose="02020603050405020304" pitchFamily="18" charset="0"/>
              </a:rPr>
              <a:t>)» Заявителю рекомендуется указать продукцию (товары, работы, услуги), которую производят лица, отнесенные к категориям социально уязвимых, занятость которых он обеспечивает.</a:t>
            </a:r>
          </a:p>
          <a:p>
            <a:pPr marL="0" indent="0">
              <a:buNone/>
            </a:pPr>
            <a:endParaRPr lang="ru-RU" dirty="0"/>
          </a:p>
        </p:txBody>
      </p:sp>
    </p:spTree>
    <p:extLst>
      <p:ext uri="{BB962C8B-B14F-4D97-AF65-F5344CB8AC3E}">
        <p14:creationId xmlns:p14="http://schemas.microsoft.com/office/powerpoint/2010/main" val="1112708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B8FBA4F-CA8B-45D5-A6D7-780B4DDB6BD9}"/>
              </a:ext>
            </a:extLst>
          </p:cNvPr>
          <p:cNvSpPr>
            <a:spLocks noGrp="1"/>
          </p:cNvSpPr>
          <p:nvPr>
            <p:ph type="title"/>
          </p:nvPr>
        </p:nvSpPr>
        <p:spPr>
          <a:xfrm>
            <a:off x="810000" y="447188"/>
            <a:ext cx="10571998" cy="1620894"/>
          </a:xfrm>
        </p:spPr>
        <p:txBody>
          <a:bodyPr/>
          <a:lstStyle/>
          <a:p>
            <a:pPr algn="ctr"/>
            <a:r>
              <a:rPr lang="ru-RU" sz="2400" dirty="0">
                <a:latin typeface="Times New Roman" panose="02020603050405020304" pitchFamily="18" charset="0"/>
                <a:cs typeface="Times New Roman" panose="02020603050405020304" pitchFamily="18" charset="0"/>
              </a:rPr>
              <a:t>Порядок принятия решения о признании Заявителя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социальным предприятием</a:t>
            </a:r>
            <a:r>
              <a:rPr lang="ru-RU" dirty="0"/>
              <a:t/>
            </a:r>
            <a:br>
              <a:rPr lang="ru-RU" dirty="0"/>
            </a:br>
            <a:endParaRPr lang="ru-RU" dirty="0"/>
          </a:p>
        </p:txBody>
      </p:sp>
      <p:sp>
        <p:nvSpPr>
          <p:cNvPr id="3" name="Объект 2">
            <a:extLst>
              <a:ext uri="{FF2B5EF4-FFF2-40B4-BE49-F238E27FC236}">
                <a16:creationId xmlns:a16="http://schemas.microsoft.com/office/drawing/2014/main" xmlns="" id="{BF21BF5F-FA59-4F6C-AADB-FF40FC204FF1}"/>
              </a:ext>
            </a:extLst>
          </p:cNvPr>
          <p:cNvSpPr>
            <a:spLocks noGrp="1"/>
          </p:cNvSpPr>
          <p:nvPr>
            <p:ph idx="1"/>
          </p:nvPr>
        </p:nvSpPr>
        <p:spPr>
          <a:xfrm>
            <a:off x="159391" y="2068082"/>
            <a:ext cx="11962701" cy="4676667"/>
          </a:xfrm>
        </p:spPr>
        <p:txBody>
          <a:bodyPr>
            <a:normAutofit fontScale="77500" lnSpcReduction="20000"/>
          </a:bodyPr>
          <a:lstStyle/>
          <a:p>
            <a:pPr algn="just"/>
            <a:r>
              <a:rPr lang="ru-RU" dirty="0">
                <a:latin typeface="Times New Roman" panose="02020603050405020304" pitchFamily="18" charset="0"/>
                <a:cs typeface="Times New Roman" panose="02020603050405020304" pitchFamily="18" charset="0"/>
              </a:rPr>
              <a:t>Центр не позднее 14 календарных дней после получения Заявления формирует проект решения и комплект документов Заявителя и направляет их членам Комиссии.</a:t>
            </a:r>
          </a:p>
          <a:p>
            <a:pPr algn="just"/>
            <a:r>
              <a:rPr lang="ru-RU" dirty="0">
                <a:latin typeface="Times New Roman" panose="02020603050405020304" pitchFamily="18" charset="0"/>
                <a:cs typeface="Times New Roman" panose="02020603050405020304" pitchFamily="18" charset="0"/>
              </a:rPr>
              <a:t>Для рассмотрения на заседании Комиссии заявок прочих Заявителей Центр готовит доклад в формате презентации. В презентации при необходимости может быть представлена следующая информация о Заявителях</a:t>
            </a:r>
          </a:p>
          <a:p>
            <a:pPr algn="just"/>
            <a:r>
              <a:rPr lang="ru-RU" dirty="0">
                <a:latin typeface="Times New Roman" panose="02020603050405020304" pitchFamily="18" charset="0"/>
                <a:cs typeface="Times New Roman" panose="02020603050405020304" pitchFamily="18" charset="0"/>
              </a:rPr>
              <a:t>На основании рекомендации Комиссии Уполномоченный орган в срок до 1 апреля 2020 года принимает решение о признании либо об отказе в признании Заявителя социальным предприятием в срок до 1 июня текущего календарного года.</a:t>
            </a:r>
          </a:p>
          <a:p>
            <a:pPr algn="just"/>
            <a:r>
              <a:rPr lang="ru-RU" dirty="0">
                <a:latin typeface="Times New Roman" panose="02020603050405020304" pitchFamily="18" charset="0"/>
                <a:cs typeface="Times New Roman" panose="02020603050405020304" pitchFamily="18" charset="0"/>
              </a:rPr>
              <a:t>Уполномоченный орган не позднее 5 календарных дней после принятия решения уведомляет Заявителя о принятом решении, направляет копию принятого решения в адрес Заявителя в бумажном виде почтовым отправлением либо электронным письмом на адрес электронной почты, если она указана Заявителем в заявлении о признании социальным предприятием. После внедрения электронного портала уведомление Заявителя о принятом решении осуществляется в электронном виде через электронный портал.</a:t>
            </a:r>
          </a:p>
          <a:p>
            <a:pPr algn="just"/>
            <a:r>
              <a:rPr lang="ru-RU" dirty="0">
                <a:latin typeface="Times New Roman" panose="02020603050405020304" pitchFamily="18" charset="0"/>
                <a:cs typeface="Times New Roman" panose="02020603050405020304" pitchFamily="18" charset="0"/>
              </a:rPr>
              <a:t>В случае принятия решения об отказе в признании Заявителя социальным предприятием, в решении указывается причина (причины), по которым данное решение было принято.</a:t>
            </a:r>
          </a:p>
          <a:p>
            <a:pPr algn="just"/>
            <a:r>
              <a:rPr lang="ru-RU" dirty="0">
                <a:latin typeface="Times New Roman" panose="02020603050405020304" pitchFamily="18" charset="0"/>
                <a:cs typeface="Times New Roman" panose="02020603050405020304" pitchFamily="18" charset="0"/>
              </a:rPr>
              <a:t>Уполномоченный орган не позднее 5 календарных дней после принятия решения уведомляет Заявителя о принятом решении, направляет копию принятого решения в адрес Заявителя в бумажном виде почтовым отправлением либо электронным письмом на адрес электронной почты, если она указана Заявителем в заявлении о признании социальным предприятием.</a:t>
            </a:r>
          </a:p>
          <a:p>
            <a:endParaRPr lang="ru-RU" dirty="0"/>
          </a:p>
          <a:p>
            <a:endParaRPr lang="ru-RU" dirty="0"/>
          </a:p>
        </p:txBody>
      </p:sp>
    </p:spTree>
    <p:extLst>
      <p:ext uri="{BB962C8B-B14F-4D97-AF65-F5344CB8AC3E}">
        <p14:creationId xmlns:p14="http://schemas.microsoft.com/office/powerpoint/2010/main" val="2836253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C42C805-C544-4FB8-AD1C-33DA900A1793}"/>
              </a:ext>
            </a:extLst>
          </p:cNvPr>
          <p:cNvSpPr>
            <a:spLocks noGrp="1"/>
          </p:cNvSpPr>
          <p:nvPr>
            <p:ph type="title"/>
          </p:nvPr>
        </p:nvSpPr>
        <p:spPr>
          <a:xfrm>
            <a:off x="810000" y="447187"/>
            <a:ext cx="10571998" cy="1096387"/>
          </a:xfrm>
        </p:spPr>
        <p:txBody>
          <a:bodyPr/>
          <a:lstStyle/>
          <a:p>
            <a:pPr algn="ctr"/>
            <a:r>
              <a:rPr lang="ru-RU" sz="2400" dirty="0">
                <a:latin typeface="Times New Roman" panose="02020603050405020304" pitchFamily="18" charset="0"/>
                <a:cs typeface="Times New Roman" panose="02020603050405020304" pitchFamily="18" charset="0"/>
              </a:rPr>
              <a:t>Порядок обжалования Заявителем решения Уполномоченного органа</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0E41F02B-30F8-45E6-83F6-CD6350F13FAC}"/>
              </a:ext>
            </a:extLst>
          </p:cNvPr>
          <p:cNvSpPr>
            <a:spLocks noGrp="1"/>
          </p:cNvSpPr>
          <p:nvPr>
            <p:ph idx="1"/>
          </p:nvPr>
        </p:nvSpPr>
        <p:spPr>
          <a:xfrm>
            <a:off x="100668" y="2147582"/>
            <a:ext cx="11853644" cy="4546833"/>
          </a:xfrm>
        </p:spPr>
        <p:txBody>
          <a:bodyPr>
            <a:normAutofit fontScale="92500"/>
          </a:bodyPr>
          <a:lstStyle/>
          <a:p>
            <a:pPr algn="just"/>
            <a:r>
              <a:rPr lang="ru-RU" dirty="0">
                <a:latin typeface="Times New Roman" panose="02020603050405020304" pitchFamily="18" charset="0"/>
                <a:cs typeface="Times New Roman" panose="02020603050405020304" pitchFamily="18" charset="0"/>
              </a:rPr>
              <a:t>Заявитель не позднее 7 календарных дней с момента получения копии решения, но не позднее 15 апреля 2020 года может обжаловать решение Уполномоченного органа об отказе в признании Заявителя социальным предприятием.</a:t>
            </a:r>
          </a:p>
          <a:p>
            <a:pPr algn="just"/>
            <a:r>
              <a:rPr lang="ru-RU" dirty="0">
                <a:latin typeface="Times New Roman" panose="02020603050405020304" pitchFamily="18" charset="0"/>
                <a:cs typeface="Times New Roman" panose="02020603050405020304" pitchFamily="18" charset="0"/>
              </a:rPr>
              <a:t>Уполномоченный орган в срок до 20 апреля 2020 передает жалобу на рассмотрение Комиссии.</a:t>
            </a:r>
          </a:p>
          <a:p>
            <a:pPr algn="just"/>
            <a:r>
              <a:rPr lang="ru-RU" dirty="0">
                <a:latin typeface="Times New Roman" panose="02020603050405020304" pitchFamily="18" charset="0"/>
                <a:cs typeface="Times New Roman" panose="02020603050405020304" pitchFamily="18" charset="0"/>
              </a:rPr>
              <a:t>В срок до 25 апреля 2020 года на основании рекомендации Комиссии Уполномоченный орган принимает решение об отмене ранее принятого решения об отказе в признании Заявителя социальным предприятием и выносит решение о признании Заявителя социальным предприятием либо принимает решение об отказе в отмене ранее принятого решения.</a:t>
            </a:r>
          </a:p>
          <a:p>
            <a:pPr algn="just"/>
            <a:r>
              <a:rPr lang="ru-RU" dirty="0">
                <a:latin typeface="Times New Roman" panose="02020603050405020304" pitchFamily="18" charset="0"/>
                <a:cs typeface="Times New Roman" panose="02020603050405020304" pitchFamily="18" charset="0"/>
              </a:rPr>
              <a:t>Уполномоченный орган не позднее 5 календарных дней после принятия решения уведомляет Заявителя о принятом решении, направляет копию принятого решения в адрес Заявителя в бумажном виде почтовым отправлением либо электронным письмом на адрес электронной почты, если она указана Заявителем в заявлении о признании социальным предприятием.</a:t>
            </a:r>
          </a:p>
          <a:p>
            <a:endParaRPr lang="ru-RU" dirty="0"/>
          </a:p>
        </p:txBody>
      </p:sp>
    </p:spTree>
    <p:extLst>
      <p:ext uri="{BB962C8B-B14F-4D97-AF65-F5344CB8AC3E}">
        <p14:creationId xmlns:p14="http://schemas.microsoft.com/office/powerpoint/2010/main" val="3570389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B32CCC0-E86D-4015-8338-706240422867}"/>
              </a:ext>
            </a:extLst>
          </p:cNvPr>
          <p:cNvSpPr>
            <a:spLocks noGrp="1"/>
          </p:cNvSpPr>
          <p:nvPr>
            <p:ph type="title"/>
          </p:nvPr>
        </p:nvSpPr>
        <p:spPr>
          <a:xfrm>
            <a:off x="810000" y="447188"/>
            <a:ext cx="10571998" cy="1475616"/>
          </a:xfrm>
        </p:spPr>
        <p:txBody>
          <a:bodyPr>
            <a:normAutofit/>
          </a:bodyPr>
          <a:lstStyle/>
          <a:p>
            <a:pPr algn="ctr"/>
            <a:r>
              <a:rPr lang="ru-RU" sz="2400" dirty="0">
                <a:latin typeface="Times New Roman" panose="02020603050405020304" pitchFamily="18" charset="0"/>
                <a:cs typeface="Times New Roman" panose="02020603050405020304" pitchFamily="18" charset="0"/>
              </a:rPr>
              <a:t>Порядок ведения Перечня субъектов малого и среднего предпринимательства, имеющих статус социального предприятия</a:t>
            </a:r>
            <a:r>
              <a:rPr lang="ru-RU" dirty="0"/>
              <a:t/>
            </a:r>
            <a:br>
              <a:rPr lang="ru-RU" dirty="0"/>
            </a:br>
            <a:endParaRPr lang="ru-RU" dirty="0"/>
          </a:p>
        </p:txBody>
      </p:sp>
      <p:sp>
        <p:nvSpPr>
          <p:cNvPr id="3" name="Объект 2">
            <a:extLst>
              <a:ext uri="{FF2B5EF4-FFF2-40B4-BE49-F238E27FC236}">
                <a16:creationId xmlns:a16="http://schemas.microsoft.com/office/drawing/2014/main" xmlns="" id="{B5933B26-80A4-4E33-97A4-56530DF7FDEE}"/>
              </a:ext>
            </a:extLst>
          </p:cNvPr>
          <p:cNvSpPr>
            <a:spLocks noGrp="1"/>
          </p:cNvSpPr>
          <p:nvPr>
            <p:ph idx="1"/>
          </p:nvPr>
        </p:nvSpPr>
        <p:spPr>
          <a:xfrm>
            <a:off x="360727" y="1922805"/>
            <a:ext cx="11635530" cy="4935196"/>
          </a:xfrm>
        </p:spPr>
        <p:txBody>
          <a:bodyPr/>
          <a:lstStyle/>
          <a:p>
            <a:pPr algn="just"/>
            <a:r>
              <a:rPr lang="ru-RU" dirty="0">
                <a:latin typeface="Times New Roman" panose="02020603050405020304" pitchFamily="18" charset="0"/>
                <a:cs typeface="Times New Roman" panose="02020603050405020304" pitchFamily="18" charset="0"/>
              </a:rPr>
              <a:t>Ведение Перечня осуществляется Уполномоченным органом.</a:t>
            </a:r>
          </a:p>
          <a:p>
            <a:pPr algn="just"/>
            <a:r>
              <a:rPr lang="ru-RU" dirty="0">
                <a:latin typeface="Times New Roman" panose="02020603050405020304" pitchFamily="18" charset="0"/>
                <a:cs typeface="Times New Roman" panose="02020603050405020304" pitchFamily="18" charset="0"/>
              </a:rPr>
              <a:t>Перечень формируется Уполномоченным органом на основании решений Уполномоченного органа о признании субъектов малого и среднего предпринимательства социальными предприятиями в срок до 1 апреля 2020 года.</a:t>
            </a:r>
          </a:p>
          <a:p>
            <a:pPr algn="just"/>
            <a:r>
              <a:rPr lang="ru-RU" dirty="0">
                <a:latin typeface="Times New Roman" panose="02020603050405020304" pitchFamily="18" charset="0"/>
                <a:cs typeface="Times New Roman" panose="02020603050405020304" pitchFamily="18" charset="0"/>
              </a:rPr>
              <a:t>Перечень считается действительным с даты его формирования Уполномоченным органом по состоянию на</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1 апреля 2020 года до даты формирования Уполномоченным органом Перечня по состоянию на 1 июля 2020 года.</a:t>
            </a:r>
          </a:p>
          <a:p>
            <a:endParaRPr lang="ru-RU" dirty="0"/>
          </a:p>
        </p:txBody>
      </p:sp>
    </p:spTree>
    <p:extLst>
      <p:ext uri="{BB962C8B-B14F-4D97-AF65-F5344CB8AC3E}">
        <p14:creationId xmlns:p14="http://schemas.microsoft.com/office/powerpoint/2010/main" val="1700110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C43E051-5B12-4007-A7B5-0074DECC665B}"/>
              </a:ext>
            </a:extLst>
          </p:cNvPr>
          <p:cNvSpPr>
            <a:spLocks noGrp="1"/>
          </p:cNvSpPr>
          <p:nvPr>
            <p:ph type="title"/>
          </p:nvPr>
        </p:nvSpPr>
        <p:spPr>
          <a:xfrm>
            <a:off x="810000" y="447188"/>
            <a:ext cx="10571998" cy="1230610"/>
          </a:xfrm>
        </p:spPr>
        <p:txBody>
          <a:bodyPr>
            <a:normAutofit/>
          </a:bodyPr>
          <a:lstStyle/>
          <a:p>
            <a:pPr algn="ctr"/>
            <a:r>
              <a:rPr lang="ru-RU" sz="2400" dirty="0">
                <a:latin typeface="Times New Roman" panose="02020603050405020304" pitchFamily="18" charset="0"/>
                <a:cs typeface="Times New Roman" panose="02020603050405020304" pitchFamily="18" charset="0"/>
              </a:rPr>
              <a:t>Инструкция по работе Уполномоченного органа с заявками поданными в период с 1 марта по 1 мая 2020 года и в последующие годы</a:t>
            </a:r>
            <a:br>
              <a:rPr lang="ru-RU" sz="2400" dirty="0">
                <a:latin typeface="Times New Roman" panose="02020603050405020304" pitchFamily="18" charset="0"/>
                <a:cs typeface="Times New Roman" panose="02020603050405020304" pitchFamily="18" charset="0"/>
              </a:rPr>
            </a:br>
            <a:endParaRPr lang="ru-RU" sz="2400" dirty="0"/>
          </a:p>
        </p:txBody>
      </p:sp>
      <p:sp>
        <p:nvSpPr>
          <p:cNvPr id="3" name="Объект 2">
            <a:extLst>
              <a:ext uri="{FF2B5EF4-FFF2-40B4-BE49-F238E27FC236}">
                <a16:creationId xmlns:a16="http://schemas.microsoft.com/office/drawing/2014/main" xmlns="" id="{B317A5C6-0415-4E62-83EC-C42520322CA6}"/>
              </a:ext>
            </a:extLst>
          </p:cNvPr>
          <p:cNvSpPr>
            <a:spLocks noGrp="1"/>
          </p:cNvSpPr>
          <p:nvPr>
            <p:ph idx="1"/>
          </p:nvPr>
        </p:nvSpPr>
        <p:spPr>
          <a:xfrm>
            <a:off x="268448" y="1963024"/>
            <a:ext cx="11551640" cy="4894975"/>
          </a:xfrm>
        </p:spPr>
        <p:txBody>
          <a:bodyPr>
            <a:normAutofit fontScale="92500" lnSpcReduction="20000"/>
          </a:bodyPr>
          <a:lstStyle/>
          <a:p>
            <a:pPr marL="0" indent="0">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 производит проверку наличия Заявителя в едином Реестре субъектов малого и среднего предпринимательства, которая осуществляется на сайте Федеральной налоговой службы Российской Федерации: </a:t>
            </a:r>
            <a:r>
              <a:rPr lang="en-US" b="1" dirty="0">
                <a:latin typeface="Times New Roman" panose="02020603050405020304" pitchFamily="18" charset="0"/>
                <a:cs typeface="Times New Roman" panose="02020603050405020304" pitchFamily="18" charset="0"/>
              </a:rPr>
              <a:t>www.ofd.nalog.ru</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Заявителя на предмет осуществления производства и (или) реализации подакцизных товаров, а также добычи и (или) реализации полезных ископаемых (за исключением общераспространенных полезных ископаемых);</a:t>
            </a:r>
          </a:p>
          <a:p>
            <a:pPr algn="just"/>
            <a:r>
              <a:rPr lang="ru-RU" dirty="0">
                <a:latin typeface="Times New Roman" panose="02020603050405020304" pitchFamily="18" charset="0"/>
                <a:cs typeface="Times New Roman" panose="02020603050405020304" pitchFamily="18" charset="0"/>
              </a:rPr>
              <a:t>проводит проверку Заявителя на предмет производства этилового спирта, алкогольной и спиртосодержащей продукции, на предмет реализации (оптовой и розничной торговли) этилового спирта, алкогольной и спиртосодержащей продукции и на предмет добычи полезных ископаемых путем проверки Заявителя на предмет наличия следующих лицензий: «Лицензии на производство и оборот произведенных этилового спирта, алкогольной и спиртосодержащей продукции», «Лицензии на розничную продажу алкогольной продукции», «Лицензии на закупку, хранение и поставки алкогольной и спиртосодержащей продукции», «Лицензии на пользование недрами»;</a:t>
            </a:r>
          </a:p>
          <a:p>
            <a:pPr algn="just"/>
            <a:r>
              <a:rPr lang="ru-RU" dirty="0">
                <a:latin typeface="Times New Roman" panose="02020603050405020304" pitchFamily="18" charset="0"/>
                <a:cs typeface="Times New Roman" panose="02020603050405020304" pitchFamily="18" charset="0"/>
              </a:rPr>
              <a:t>проверяет полноту предоставленного Заявителем комплекта документов в соответствии с перечнем документов в соответствующем Чек-листе в зависимости от категории Заявителя.</a:t>
            </a:r>
          </a:p>
        </p:txBody>
      </p:sp>
    </p:spTree>
    <p:extLst>
      <p:ext uri="{BB962C8B-B14F-4D97-AF65-F5344CB8AC3E}">
        <p14:creationId xmlns:p14="http://schemas.microsoft.com/office/powerpoint/2010/main" val="2631809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7ADDCB3-1151-47F1-A777-E2C227DD5B97}"/>
              </a:ext>
            </a:extLst>
          </p:cNvPr>
          <p:cNvSpPr>
            <a:spLocks noGrp="1"/>
          </p:cNvSpPr>
          <p:nvPr>
            <p:ph type="title"/>
          </p:nvPr>
        </p:nvSpPr>
        <p:spPr>
          <a:xfrm>
            <a:off x="810000" y="447188"/>
            <a:ext cx="10571998" cy="785994"/>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1 </a:t>
            </a:r>
          </a:p>
        </p:txBody>
      </p:sp>
      <p:sp>
        <p:nvSpPr>
          <p:cNvPr id="3" name="Объект 2">
            <a:extLst>
              <a:ext uri="{FF2B5EF4-FFF2-40B4-BE49-F238E27FC236}">
                <a16:creationId xmlns:a16="http://schemas.microsoft.com/office/drawing/2014/main" xmlns="" id="{31E4780A-A98B-484D-AB16-ABA804C8122F}"/>
              </a:ext>
            </a:extLst>
          </p:cNvPr>
          <p:cNvSpPr>
            <a:spLocks noGrp="1"/>
          </p:cNvSpPr>
          <p:nvPr>
            <p:ph idx="1"/>
          </p:nvPr>
        </p:nvSpPr>
        <p:spPr>
          <a:xfrm>
            <a:off x="226503" y="2231472"/>
            <a:ext cx="11727809" cy="4626527"/>
          </a:xfrm>
        </p:spPr>
        <p:txBody>
          <a:bodyPr>
            <a:normAutofit fontScale="62500" lnSpcReduction="20000"/>
          </a:bodyPr>
          <a:lstStyle/>
          <a:p>
            <a:pPr marL="0" indent="0" algn="just">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проверяет наличие штатного расписания;</a:t>
            </a:r>
          </a:p>
          <a:p>
            <a:pPr algn="just"/>
            <a:r>
              <a:rPr lang="ru-RU" dirty="0">
                <a:latin typeface="Times New Roman" panose="02020603050405020304" pitchFamily="18" charset="0"/>
                <a:cs typeface="Times New Roman" panose="02020603050405020304" pitchFamily="18" charset="0"/>
              </a:rPr>
              <a:t>проверяет наличие копий трудовых договоров;</a:t>
            </a:r>
          </a:p>
          <a:p>
            <a:pPr algn="just"/>
            <a:r>
              <a:rPr lang="ru-RU" dirty="0">
                <a:latin typeface="Times New Roman" panose="02020603050405020304" pitchFamily="18" charset="0"/>
                <a:cs typeface="Times New Roman" panose="02020603050405020304" pitchFamily="18" charset="0"/>
              </a:rPr>
              <a:t>проверяет копии документов подтверждающие отнесение работников к категориям социально уязвимых граждан (Приложение Приказа № 733 от 29.11.2019);</a:t>
            </a:r>
          </a:p>
          <a:p>
            <a:pPr algn="just"/>
            <a:r>
              <a:rPr lang="ru-RU" dirty="0">
                <a:latin typeface="Times New Roman" panose="02020603050405020304" pitchFamily="18" charset="0"/>
                <a:cs typeface="Times New Roman" panose="02020603050405020304" pitchFamily="18" charset="0"/>
              </a:rPr>
              <a:t>проверяет форму «</a:t>
            </a:r>
            <a:r>
              <a:rPr lang="ru-RU" i="1" dirty="0">
                <a:latin typeface="Times New Roman" panose="02020603050405020304" pitchFamily="18" charset="0"/>
                <a:cs typeface="Times New Roman" panose="02020603050405020304" pitchFamily="18" charset="0"/>
              </a:rPr>
              <a:t>Сведения о численности и заработной плате работников Заявителя из числа категорий граждан, указанных в пункте 1 части 1 статьи 24.1 Федерального закона от 24 июля 2007 г. № 209-ФЗ «О развитии малого и среднего предпринимательства в Российской Федерации</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Сведения о численности и заработной плате работников Заявителя из числа категорий граждан, указанных в пункте 1 части 1 статьи 24.1 Федерального закона от 24 июля 2007 г. № 209-ФЗ «О развитии малого и среднего предпринимательства в Российской Федерации</a:t>
            </a:r>
            <a:r>
              <a:rPr lang="ru-RU" dirty="0">
                <a:latin typeface="Times New Roman" panose="02020603050405020304" pitchFamily="18" charset="0"/>
                <a:cs typeface="Times New Roman" panose="02020603050405020304" pitchFamily="18" charset="0"/>
              </a:rPr>
              <a:t>»;</a:t>
            </a:r>
          </a:p>
          <a:p>
            <a:pPr marL="0" indent="0" algn="just">
              <a:buNone/>
            </a:pPr>
            <a:r>
              <a:rPr lang="ru-RU" dirty="0">
                <a:latin typeface="Times New Roman" panose="02020603050405020304" pitchFamily="18" charset="0"/>
                <a:cs typeface="Times New Roman" panose="02020603050405020304" pitchFamily="18" charset="0"/>
              </a:rPr>
              <a:t>Критерий 1. Среднесписочная численность работников за предшествующий календарный год, отнесенных к категориям социально уязвимых, составляет не менее 50% от среднесписочной численности всех работников Заявителя, но не менее 2 лиц, относящихся к таким категориям.</a:t>
            </a:r>
          </a:p>
          <a:p>
            <a:pPr marL="0" indent="0" algn="just">
              <a:buNone/>
            </a:pPr>
            <a:r>
              <a:rPr lang="ru-RU" dirty="0">
                <a:latin typeface="Times New Roman" panose="02020603050405020304" pitchFamily="18" charset="0"/>
                <a:cs typeface="Times New Roman" panose="02020603050405020304" pitchFamily="18" charset="0"/>
              </a:rPr>
              <a:t>Критерий 2. Доля расходов на оплату труда лиц, отнесенных к категориям социально уязвимых, в расходах на оплату труда составляет не менее 25%.</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a:p>
            <a:pPr marL="0" indent="0">
              <a:buNone/>
            </a:pPr>
            <a:endParaRPr lang="ru-RU" dirty="0"/>
          </a:p>
        </p:txBody>
      </p:sp>
    </p:spTree>
    <p:extLst>
      <p:ext uri="{BB962C8B-B14F-4D97-AF65-F5344CB8AC3E}">
        <p14:creationId xmlns:p14="http://schemas.microsoft.com/office/powerpoint/2010/main" val="2615501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594EEC2-58EE-4FD0-93C1-8F2B9E51F615}"/>
              </a:ext>
            </a:extLst>
          </p:cNvPr>
          <p:cNvSpPr>
            <a:spLocks noGrp="1"/>
          </p:cNvSpPr>
          <p:nvPr>
            <p:ph type="title"/>
          </p:nvPr>
        </p:nvSpPr>
        <p:spPr/>
        <p:txBody>
          <a:bodyPr>
            <a:normAutofit/>
          </a:bodyPr>
          <a:lstStyle/>
          <a:p>
            <a:pPr algn="ctr"/>
            <a:r>
              <a:rPr lang="ru-RU" sz="2400" dirty="0">
                <a:latin typeface="Times New Roman" panose="02020603050405020304" pitchFamily="18" charset="0"/>
                <a:cs typeface="Times New Roman" panose="02020603050405020304" pitchFamily="18" charset="0"/>
              </a:rPr>
              <a:t> Требования к подтверждению социально уязвимых категорий граждан,</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занятых в сфере малого и среднего предпринимательства </a:t>
            </a:r>
          </a:p>
        </p:txBody>
      </p:sp>
      <p:sp>
        <p:nvSpPr>
          <p:cNvPr id="3" name="Объект 2">
            <a:extLst>
              <a:ext uri="{FF2B5EF4-FFF2-40B4-BE49-F238E27FC236}">
                <a16:creationId xmlns:a16="http://schemas.microsoft.com/office/drawing/2014/main" xmlns="" id="{5D097693-A9D8-4BEF-91C2-66F226EA5B16}"/>
              </a:ext>
            </a:extLst>
          </p:cNvPr>
          <p:cNvSpPr>
            <a:spLocks noGrp="1"/>
          </p:cNvSpPr>
          <p:nvPr>
            <p:ph idx="1"/>
          </p:nvPr>
        </p:nvSpPr>
        <p:spPr>
          <a:xfrm>
            <a:off x="419450" y="2424419"/>
            <a:ext cx="11610363" cy="4496498"/>
          </a:xfrm>
        </p:spPr>
        <p:txBody>
          <a:bodyPr>
            <a:normAutofit fontScale="85000" lnSpcReduction="20000"/>
          </a:bodyPr>
          <a:lstStyle/>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категориям Инвалидов и лиц с ограниченными возможностями здоровья Центр направляет запрос в Пенсионный Фонд Российской Федерации о подтверждении факта установления инвалидности или установления у физического лица недостатков в физическом и (или) психологическом развитии;</a:t>
            </a:r>
          </a:p>
          <a:p>
            <a:pPr lvl="0"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категориям Одиноких и (или) многодетных родителей, воспитывающих несовершеннолетних детей и (или) детей-инвалидов Уполномоченный орган направляет запрос в Пенсионный Фонд Российской Федерации о представлении сведений, содержащихся в Единой государственной информационной системе социального обеспечения и подтверждающих:</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многодетной семьи в порядке, установленном нормативными правовыми актами субъектов </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Российской Федерации;</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многодетной семьи, воспитывающей ребенка- инвалида;</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одинокого родителя;</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одинокого родителя, воспитывающего ребенка-инвалида;</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одинокого многодетного родителя;</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получение статуса одинокого многодетного родителя, воспитывающего ребенка-инвалида;</a:t>
            </a:r>
          </a:p>
          <a:p>
            <a:endParaRPr lang="ru-RU" dirty="0"/>
          </a:p>
          <a:p>
            <a:endParaRPr lang="ru-RU" dirty="0"/>
          </a:p>
        </p:txBody>
      </p:sp>
    </p:spTree>
    <p:extLst>
      <p:ext uri="{BB962C8B-B14F-4D97-AF65-F5344CB8AC3E}">
        <p14:creationId xmlns:p14="http://schemas.microsoft.com/office/powerpoint/2010/main" val="242482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CD2DA45-53DA-4D6A-BA7C-409E135C1A77}"/>
              </a:ext>
            </a:extLst>
          </p:cNvPr>
          <p:cNvSpPr>
            <a:spLocks noGrp="1"/>
          </p:cNvSpPr>
          <p:nvPr>
            <p:ph type="title"/>
          </p:nvPr>
        </p:nvSpPr>
        <p:spPr>
          <a:xfrm>
            <a:off x="377505" y="-1"/>
            <a:ext cx="11004493" cy="2801923"/>
          </a:xfrm>
        </p:spPr>
        <p:txBody>
          <a:bodyPr/>
          <a:lstStyle/>
          <a:p>
            <a:pPr algn="ctr"/>
            <a:r>
              <a:rPr lang="ru-RU" sz="2400" dirty="0">
                <a:latin typeface="Times New Roman" panose="02020603050405020304" pitchFamily="18" charset="0"/>
                <a:cs typeface="Times New Roman" panose="02020603050405020304" pitchFamily="18" charset="0"/>
              </a:rPr>
              <a:t>Порядок признания субъекта малого и среднего предпринимательства социальным предприятием</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p>
        </p:txBody>
      </p:sp>
      <p:graphicFrame>
        <p:nvGraphicFramePr>
          <p:cNvPr id="6" name="Объект 5">
            <a:extLst>
              <a:ext uri="{FF2B5EF4-FFF2-40B4-BE49-F238E27FC236}">
                <a16:creationId xmlns:a16="http://schemas.microsoft.com/office/drawing/2014/main" xmlns="" id="{698F2D57-61A9-4BE1-8442-863798D4D81C}"/>
              </a:ext>
            </a:extLst>
          </p:cNvPr>
          <p:cNvGraphicFramePr>
            <a:graphicFrameLocks noGrp="1"/>
          </p:cNvGraphicFramePr>
          <p:nvPr>
            <p:ph idx="1"/>
            <p:extLst>
              <p:ext uri="{D42A27DB-BD31-4B8C-83A1-F6EECF244321}">
                <p14:modId xmlns:p14="http://schemas.microsoft.com/office/powerpoint/2010/main" val="336238928"/>
              </p:ext>
            </p:extLst>
          </p:nvPr>
        </p:nvGraphicFramePr>
        <p:xfrm>
          <a:off x="819150" y="2222500"/>
          <a:ext cx="10296263"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9029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71D2D1A-2F19-4F60-8097-64078559F606}"/>
              </a:ext>
            </a:extLst>
          </p:cNvPr>
          <p:cNvSpPr>
            <a:spLocks noGrp="1"/>
          </p:cNvSpPr>
          <p:nvPr>
            <p:ph type="title"/>
          </p:nvPr>
        </p:nvSpPr>
        <p:spPr/>
        <p:txBody>
          <a:bodyPr>
            <a:normAutofit/>
          </a:bodyPr>
          <a:lstStyle/>
          <a:p>
            <a:pPr algn="ctr"/>
            <a:r>
              <a:rPr lang="ru-RU" sz="2400" dirty="0">
                <a:latin typeface="Times New Roman" panose="02020603050405020304" pitchFamily="18" charset="0"/>
                <a:cs typeface="Times New Roman" panose="02020603050405020304" pitchFamily="18" charset="0"/>
              </a:rPr>
              <a:t> Требования к подтверждению социально уязвимых категорий граждан,</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занятых в сфере малого и среднего предпринимательства </a:t>
            </a:r>
            <a:endParaRPr lang="ru-RU" sz="2400" dirty="0"/>
          </a:p>
        </p:txBody>
      </p:sp>
      <p:sp>
        <p:nvSpPr>
          <p:cNvPr id="3" name="Объект 2">
            <a:extLst>
              <a:ext uri="{FF2B5EF4-FFF2-40B4-BE49-F238E27FC236}">
                <a16:creationId xmlns:a16="http://schemas.microsoft.com/office/drawing/2014/main" xmlns="" id="{867F0D0A-EC10-4062-9BB5-B66093A8829B}"/>
              </a:ext>
            </a:extLst>
          </p:cNvPr>
          <p:cNvSpPr>
            <a:spLocks noGrp="1"/>
          </p:cNvSpPr>
          <p:nvPr>
            <p:ph idx="1"/>
          </p:nvPr>
        </p:nvSpPr>
        <p:spPr>
          <a:xfrm>
            <a:off x="192947" y="2030136"/>
            <a:ext cx="11694253" cy="5083727"/>
          </a:xfrm>
        </p:spPr>
        <p:txBody>
          <a:bodyPr>
            <a:normAutofit fontScale="92500" lnSpcReduction="20000"/>
          </a:bodyPr>
          <a:lstStyle/>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Выпускников детских домов в возрасте до двадцати трех лет Центр направляет запрос в местный орган опеки и попечительства о подтверждении факта пребывании в детском доме- интернате.</a:t>
            </a:r>
          </a:p>
          <a:p>
            <a:pPr lvl="0"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категориям Пенсионеров и (или) граждан предпенсионного возраста (в течение пяти лет до наступления возраста, дающего право на страховую пенсию по старости, в том числе назначаемую досрочно) Уполномоченный орган направляет запрос:</a:t>
            </a:r>
          </a:p>
          <a:p>
            <a:pPr marL="0" lvl="0" indent="0" algn="just">
              <a:buNone/>
            </a:pPr>
            <a:r>
              <a:rPr lang="en-US" dirty="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В Пенсионный Фонд Российской Федерации о представлении сведений, содержащихся в Единой государственной информационной системе социального обеспечения и подтверждающих:</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назначение пенсии гражданину;</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факте установления инвалидности;</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получении статуса гражданина предпенсионного возраста (в течение 5 лет до наступления возраста, дающего право на страховую пенсию по старости, в том числе назначаемую досрочно), предусмотренного законодательством Российской Федерации.</a:t>
            </a:r>
          </a:p>
          <a:p>
            <a:pPr marL="0" lvl="0" indent="0" algn="just">
              <a:buNone/>
            </a:pPr>
            <a:r>
              <a:rPr lang="ru-RU" dirty="0">
                <a:latin typeface="Times New Roman" panose="02020603050405020304" pitchFamily="18" charset="0"/>
                <a:cs typeface="Times New Roman" panose="02020603050405020304" pitchFamily="18" charset="0"/>
              </a:rPr>
              <a:t>2. В Военный комиссариат по месту выдачи документа о представлении:</a:t>
            </a:r>
          </a:p>
          <a:p>
            <a:pPr marL="0" indent="0" algn="just">
              <a:buNone/>
            </a:pPr>
            <a:r>
              <a:rPr lang="en-US" dirty="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о копии военного билета.</a:t>
            </a:r>
          </a:p>
          <a:p>
            <a:endParaRPr lang="ru-RU" dirty="0"/>
          </a:p>
        </p:txBody>
      </p:sp>
    </p:spTree>
    <p:extLst>
      <p:ext uri="{BB962C8B-B14F-4D97-AF65-F5344CB8AC3E}">
        <p14:creationId xmlns:p14="http://schemas.microsoft.com/office/powerpoint/2010/main" val="3222268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8DA5B1-B49C-478C-BB73-5E0572851820}"/>
              </a:ext>
            </a:extLst>
          </p:cNvPr>
          <p:cNvSpPr>
            <a:spLocks noGrp="1"/>
          </p:cNvSpPr>
          <p:nvPr>
            <p:ph type="title"/>
          </p:nvPr>
        </p:nvSpPr>
        <p:spPr/>
        <p:txBody>
          <a:bodyPr>
            <a:normAutofit/>
          </a:bodyPr>
          <a:lstStyle/>
          <a:p>
            <a:pPr algn="ctr"/>
            <a:r>
              <a:rPr lang="ru-RU" sz="2400" dirty="0">
                <a:latin typeface="Times New Roman" panose="02020603050405020304" pitchFamily="18" charset="0"/>
                <a:cs typeface="Times New Roman" panose="02020603050405020304" pitchFamily="18" charset="0"/>
              </a:rPr>
              <a:t> Требования к подтверждению социально уязвимых категорий граждан,</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занятых в сфере малого и среднего предпринимательства </a:t>
            </a:r>
            <a:endParaRPr lang="ru-RU" sz="2400" dirty="0"/>
          </a:p>
        </p:txBody>
      </p:sp>
      <p:sp>
        <p:nvSpPr>
          <p:cNvPr id="3" name="Объект 2">
            <a:extLst>
              <a:ext uri="{FF2B5EF4-FFF2-40B4-BE49-F238E27FC236}">
                <a16:creationId xmlns:a16="http://schemas.microsoft.com/office/drawing/2014/main" xmlns="" id="{DD464BC3-A344-416D-9C30-A979EC7B88AF}"/>
              </a:ext>
            </a:extLst>
          </p:cNvPr>
          <p:cNvSpPr>
            <a:spLocks noGrp="1"/>
          </p:cNvSpPr>
          <p:nvPr>
            <p:ph idx="1"/>
          </p:nvPr>
        </p:nvSpPr>
        <p:spPr>
          <a:xfrm>
            <a:off x="142613" y="2222287"/>
            <a:ext cx="11987868" cy="5050968"/>
          </a:xfrm>
        </p:spPr>
        <p:txBody>
          <a:bodyPr>
            <a:normAutofit fontScale="85000" lnSpcReduction="20000"/>
          </a:bodyPr>
          <a:lstStyle/>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Лиц, освобожденных из мест лишения свободы и имеющих неснятую или непогашенную судимость, Уполномоченный орган направляет запрос в Главное управление МВД России по субъекту Российской Федерации о подтверждении факта освобождения работника из мест лишения свободы и наличия неснятой или непогашенной судимости:</a:t>
            </a:r>
          </a:p>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категориям Беженцев и вынужденных переселенцев Уполномоченный орган направляет запрос в Министерство внутренних дел Российской Федерации о подтверждении факта отнесения работников к данным категориям беженцев и вынужденных переселенцев.</a:t>
            </a:r>
          </a:p>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Малоимущих граждан Уполномоченный орган направляет запрос в Пенсионный фонд Российской Федерации о представлении сведений, содержащихся в Единой государственной информационной системе социального обеспечения и подтверждающих признание гражданина малоимущим.</a:t>
            </a:r>
          </a:p>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Лиц без определенного места жительства и занятий Уполномоченный орган направляет запрос в Главное управление МВД России по субъекту Российской Федерации о подтверждении пребывания работников в учреждениях социальной помощи.</a:t>
            </a:r>
          </a:p>
          <a:p>
            <a:pPr algn="just"/>
            <a:r>
              <a:rPr lang="ru-RU" dirty="0">
                <a:latin typeface="Times New Roman" panose="02020603050405020304" pitchFamily="18" charset="0"/>
                <a:cs typeface="Times New Roman" panose="02020603050405020304" pitchFamily="18" charset="0"/>
              </a:rPr>
              <a:t>В целях подтверждения отнесения работников к категории Граждан, признанных нуждающимися в социальном обслуживании, Уполномоченный орган направляет запрос в Пенсионный Фонд Российской Федерации о представлении сведений, содержащихся в Единой государственной информационной системе социального обеспечения и подтверждающих признание гражданина нуждающимся в социальном обслуживании.</a:t>
            </a:r>
          </a:p>
          <a:p>
            <a:endParaRPr lang="ru-RU" dirty="0"/>
          </a:p>
          <a:p>
            <a:endParaRPr lang="ru-RU" dirty="0"/>
          </a:p>
        </p:txBody>
      </p:sp>
    </p:spTree>
    <p:extLst>
      <p:ext uri="{BB962C8B-B14F-4D97-AF65-F5344CB8AC3E}">
        <p14:creationId xmlns:p14="http://schemas.microsoft.com/office/powerpoint/2010/main" val="3159587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CCA6C1B-8AED-4F22-B160-7E346C25DC35}"/>
              </a:ext>
            </a:extLst>
          </p:cNvPr>
          <p:cNvSpPr>
            <a:spLocks noGrp="1"/>
          </p:cNvSpPr>
          <p:nvPr>
            <p:ph type="title"/>
          </p:nvPr>
        </p:nvSpPr>
        <p:spPr>
          <a:xfrm>
            <a:off x="810000" y="447188"/>
            <a:ext cx="10448026" cy="819550"/>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2</a:t>
            </a:r>
            <a:endParaRPr lang="ru-RU" sz="2400" dirty="0"/>
          </a:p>
        </p:txBody>
      </p:sp>
      <p:sp>
        <p:nvSpPr>
          <p:cNvPr id="3" name="Объект 2">
            <a:extLst>
              <a:ext uri="{FF2B5EF4-FFF2-40B4-BE49-F238E27FC236}">
                <a16:creationId xmlns:a16="http://schemas.microsoft.com/office/drawing/2014/main" xmlns="" id="{560803F9-1FD7-45A9-A0EF-B934AFEB3B5B}"/>
              </a:ext>
            </a:extLst>
          </p:cNvPr>
          <p:cNvSpPr>
            <a:spLocks noGrp="1"/>
          </p:cNvSpPr>
          <p:nvPr>
            <p:ph idx="1"/>
          </p:nvPr>
        </p:nvSpPr>
        <p:spPr>
          <a:xfrm>
            <a:off x="125835" y="2021746"/>
            <a:ext cx="11937534" cy="5025005"/>
          </a:xfrm>
        </p:spPr>
        <p:txBody>
          <a:bodyPr>
            <a:normAutofit fontScale="85000" lnSpcReduction="20000"/>
          </a:bodyPr>
          <a:lstStyle/>
          <a:p>
            <a:pPr marL="0" indent="0" algn="just">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 проверяет форму «</a:t>
            </a:r>
            <a:r>
              <a:rPr lang="ru-RU" i="1" dirty="0">
                <a:latin typeface="Times New Roman" panose="02020603050405020304" pitchFamily="18" charset="0"/>
                <a:cs typeface="Times New Roman" panose="02020603050405020304" pitchFamily="18" charset="0"/>
              </a:rPr>
              <a:t>Сведения о реализации товаров (работ, услуг), производимых гражданами, указанными в пункте 1 части 1 статьи 24.1 Федерального закона от 24 июля 2007 г. № 209-ФЗ «О развитии малого и среднего предпринимательства в Российской Федерации</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по итогам предыдущего календарного года в общем объеме доходов и о доле полученной чистой прибыли за предшествующий календарный год, направленной на осуществление такой деятельности (видов такой деятельности) в текущем календарном году, от размера указанной прибыли»</a:t>
            </a:r>
            <a:r>
              <a:rPr lang="ru-RU" dirty="0">
                <a:latin typeface="Times New Roman" panose="02020603050405020304" pitchFamily="18" charset="0"/>
                <a:cs typeface="Times New Roman" panose="02020603050405020304" pitchFamily="18" charset="0"/>
              </a:rPr>
              <a:t>, предоставляемой Заявителем;</a:t>
            </a:r>
          </a:p>
          <a:p>
            <a:pPr marL="0" indent="0" algn="just">
              <a:buNone/>
            </a:pPr>
            <a:r>
              <a:rPr lang="ru-RU" dirty="0">
                <a:latin typeface="Times New Roman" panose="02020603050405020304" pitchFamily="18" charset="0"/>
                <a:cs typeface="Times New Roman" panose="02020603050405020304" pitchFamily="18" charset="0"/>
              </a:rPr>
              <a:t>Критерий 1. Доля доходов от осуществления деятельности по реализации товаров (работ, услуг), произведенных лицами, отнесенными к категориям социально уязвимых,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Критерий 2. Доля полученной Заявителем чистой прибыли за предшествующий календарный год, направленная на осуществление деятельности по реализации товаров (работ, услуг), произведенных лицами, отнесенными к категориям социально уязвимых, в текущем календарном году, составляет не менее 50% от размера чистой прибыли, полученной в предшествующем календарном году</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a:p>
            <a:endParaRPr lang="ru-RU" dirty="0"/>
          </a:p>
        </p:txBody>
      </p:sp>
    </p:spTree>
    <p:extLst>
      <p:ext uri="{BB962C8B-B14F-4D97-AF65-F5344CB8AC3E}">
        <p14:creationId xmlns:p14="http://schemas.microsoft.com/office/powerpoint/2010/main" val="4093093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6B6B38A-3FF1-4D6B-8EA9-1911ADEE4F60}"/>
              </a:ext>
            </a:extLst>
          </p:cNvPr>
          <p:cNvSpPr>
            <a:spLocks noGrp="1"/>
          </p:cNvSpPr>
          <p:nvPr>
            <p:ph type="title"/>
          </p:nvPr>
        </p:nvSpPr>
        <p:spPr>
          <a:xfrm>
            <a:off x="810000" y="447188"/>
            <a:ext cx="10571998" cy="785994"/>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3</a:t>
            </a:r>
            <a:endParaRPr lang="ru-RU" sz="2400" dirty="0"/>
          </a:p>
        </p:txBody>
      </p:sp>
      <p:sp>
        <p:nvSpPr>
          <p:cNvPr id="3" name="Объект 2">
            <a:extLst>
              <a:ext uri="{FF2B5EF4-FFF2-40B4-BE49-F238E27FC236}">
                <a16:creationId xmlns:a16="http://schemas.microsoft.com/office/drawing/2014/main" xmlns="" id="{954A321E-CD90-4A6C-B04C-18A0BEC70430}"/>
              </a:ext>
            </a:extLst>
          </p:cNvPr>
          <p:cNvSpPr>
            <a:spLocks noGrp="1"/>
          </p:cNvSpPr>
          <p:nvPr>
            <p:ph idx="1"/>
          </p:nvPr>
        </p:nvSpPr>
        <p:spPr>
          <a:xfrm>
            <a:off x="167780" y="1930295"/>
            <a:ext cx="11820088" cy="4839621"/>
          </a:xfrm>
        </p:spPr>
        <p:txBody>
          <a:bodyPr>
            <a:normAutofit fontScale="70000" lnSpcReduction="20000"/>
          </a:bodyPr>
          <a:lstStyle/>
          <a:p>
            <a:pPr marL="0" indent="0">
              <a:buNone/>
            </a:pPr>
            <a:r>
              <a:rPr lang="ru-RU" dirty="0">
                <a:latin typeface="Times New Roman" panose="02020603050405020304" pitchFamily="18" charset="0"/>
                <a:cs typeface="Times New Roman" panose="02020603050405020304" pitchFamily="18" charset="0"/>
              </a:rPr>
              <a:t>Центр:</a:t>
            </a:r>
          </a:p>
          <a:p>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проверяет наличие Заявителя в Реестре поставщиков социальных услуг субъекта Российской Федерации;</a:t>
            </a:r>
          </a:p>
          <a:p>
            <a:pPr algn="just"/>
            <a:r>
              <a:rPr lang="ru-RU" dirty="0">
                <a:latin typeface="Times New Roman" panose="02020603050405020304" pitchFamily="18" charset="0"/>
                <a:cs typeface="Times New Roman" panose="02020603050405020304" pitchFamily="18" charset="0"/>
              </a:rPr>
              <a:t>осуществляет проверку реализуемой Заявителем категории №3 продукции, работ или услуг на предмет того, что они предназначены для лиц, отнесенных к категориям социально уязвимых, в целях создания для них условий, позволяющих преодолеть или компенсировать ограничения их жизнедеятельности, а также возможностей участвовать наравне с другими гражданами в жизни общества;</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указанной в пункте 2, 3 или 4 части 1 статьи 241 Федерального закона от 24 июля 2007 г. № 209-ФЗ «О развитии малого и среднего предпринимательства в Российской Федерации»</a:t>
            </a:r>
          </a:p>
          <a:p>
            <a:pPr marL="0" indent="0" algn="just">
              <a:buNone/>
            </a:pPr>
            <a:r>
              <a:rPr lang="ru-RU" dirty="0">
                <a:latin typeface="Times New Roman" panose="02020603050405020304" pitchFamily="18" charset="0"/>
                <a:cs typeface="Times New Roman" panose="02020603050405020304" pitchFamily="18" charset="0"/>
              </a:rPr>
              <a:t>Критерий 1. Доля доходов от осуществления деятельности по производству товаров (работ, услуг), предназначенных для граждан, отнесенных к категориям социально уязвимых,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Критерий 2. Доля полученной Заявителем чистой прибыли за предшествующий календарный год, направленная на осуществление деятельности по производству товаров (работ, услуг), предназначенных для граждан, отнесенных к категориям социально уязвимых,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p:txBody>
      </p:sp>
    </p:spTree>
    <p:extLst>
      <p:ext uri="{BB962C8B-B14F-4D97-AF65-F5344CB8AC3E}">
        <p14:creationId xmlns:p14="http://schemas.microsoft.com/office/powerpoint/2010/main" val="1140023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EB10A3F-32F1-4E2D-88A0-B758714BCD33}"/>
              </a:ext>
            </a:extLst>
          </p:cNvPr>
          <p:cNvSpPr>
            <a:spLocks noGrp="1"/>
          </p:cNvSpPr>
          <p:nvPr>
            <p:ph type="title"/>
          </p:nvPr>
        </p:nvSpPr>
        <p:spPr>
          <a:xfrm>
            <a:off x="810000" y="447188"/>
            <a:ext cx="10571998" cy="844717"/>
          </a:xfrm>
        </p:spPr>
        <p:txBody>
          <a:bodyPr/>
          <a:lstStyle/>
          <a:p>
            <a:pPr algn="ctr"/>
            <a:r>
              <a:rPr lang="ru-RU" sz="2400" dirty="0">
                <a:latin typeface="Times New Roman" panose="02020603050405020304" pitchFamily="18" charset="0"/>
                <a:cs typeface="Times New Roman" panose="02020603050405020304" pitchFamily="18" charset="0"/>
              </a:rPr>
              <a:t>Порядок проверки Заявителя Категории № 4</a:t>
            </a:r>
            <a:endParaRPr lang="ru-RU" sz="2400" dirty="0"/>
          </a:p>
        </p:txBody>
      </p:sp>
      <p:sp>
        <p:nvSpPr>
          <p:cNvPr id="3" name="Объект 2">
            <a:extLst>
              <a:ext uri="{FF2B5EF4-FFF2-40B4-BE49-F238E27FC236}">
                <a16:creationId xmlns:a16="http://schemas.microsoft.com/office/drawing/2014/main" xmlns="" id="{41ADE194-2EE7-4895-8460-AFFB42C8FBBC}"/>
              </a:ext>
            </a:extLst>
          </p:cNvPr>
          <p:cNvSpPr>
            <a:spLocks noGrp="1"/>
          </p:cNvSpPr>
          <p:nvPr>
            <p:ph idx="1"/>
          </p:nvPr>
        </p:nvSpPr>
        <p:spPr>
          <a:xfrm>
            <a:off x="216574" y="1988191"/>
            <a:ext cx="11712571" cy="4790114"/>
          </a:xfrm>
        </p:spPr>
        <p:txBody>
          <a:bodyPr>
            <a:normAutofit fontScale="85000" lnSpcReduction="20000"/>
          </a:bodyPr>
          <a:lstStyle/>
          <a:p>
            <a:pPr marL="0" indent="0" algn="just">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dirty="0">
                <a:latin typeface="Times New Roman" panose="02020603050405020304" pitchFamily="18" charset="0"/>
                <a:cs typeface="Times New Roman" panose="02020603050405020304" pitchFamily="18" charset="0"/>
              </a:rPr>
              <a:t> осуществляет проверку Заявителя категории №4 на предмет соответствия осуществляемых им видов деятельности видам деятельности, направленным на достижение общественно полезных целей и способствующих решению социальных проблем общества;</a:t>
            </a:r>
          </a:p>
          <a:p>
            <a:pPr algn="just"/>
            <a:r>
              <a:rPr lang="ru-RU"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a:t>
            </a:r>
            <a:r>
              <a:rPr lang="ru-RU" i="1" dirty="0">
                <a:latin typeface="Times New Roman" panose="02020603050405020304" pitchFamily="18" charset="0"/>
                <a:cs typeface="Times New Roman" panose="02020603050405020304" pitchFamily="18" charset="0"/>
              </a:rPr>
              <a:t>«Справка о доле доходов, полученных от осуществления деятельности (видов деятельности), указанной в пункте 2, 3 или 4 части 1 статьи 241 Федерального закона от 24 июля 2007 г. № 209-ФЗ «О развитии малого и среднего предпринимательства в Российской Федерации»;</a:t>
            </a:r>
          </a:p>
          <a:p>
            <a:pPr marL="0" indent="0" algn="just">
              <a:buNone/>
            </a:pPr>
            <a:r>
              <a:rPr lang="ru-RU" dirty="0">
                <a:latin typeface="Times New Roman" panose="02020603050405020304" pitchFamily="18" charset="0"/>
                <a:cs typeface="Times New Roman" panose="02020603050405020304" pitchFamily="18" charset="0"/>
              </a:rPr>
              <a:t>Критерий 1. Доля доходов от осуществления деятельности, направленной на достижение общественно полезных целей и способствующей решению социальных проблем общества, по итогам предыдущего календарного года составляет не менее 50% в общем объеме доходов.</a:t>
            </a:r>
          </a:p>
          <a:p>
            <a:pPr marL="0" indent="0" algn="just">
              <a:buNone/>
            </a:pPr>
            <a:r>
              <a:rPr lang="ru-RU" dirty="0">
                <a:latin typeface="Times New Roman" panose="02020603050405020304" pitchFamily="18" charset="0"/>
                <a:cs typeface="Times New Roman" panose="02020603050405020304" pitchFamily="18" charset="0"/>
              </a:rPr>
              <a:t>Критерий 2. Доля полученной Заявителем чистой прибыли за предшествующий календарный год, направленная на осуществление деятельности, направленной на достижение общественно полезных целей и способствующую решению социальных проблем общества,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 </a:t>
            </a:r>
          </a:p>
        </p:txBody>
      </p:sp>
    </p:spTree>
    <p:extLst>
      <p:ext uri="{BB962C8B-B14F-4D97-AF65-F5344CB8AC3E}">
        <p14:creationId xmlns:p14="http://schemas.microsoft.com/office/powerpoint/2010/main" val="1903609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354EA8F-856B-47A7-A9FF-2BB7F408E587}"/>
              </a:ext>
            </a:extLst>
          </p:cNvPr>
          <p:cNvSpPr>
            <a:spLocks noGrp="1"/>
          </p:cNvSpPr>
          <p:nvPr>
            <p:ph type="title"/>
          </p:nvPr>
        </p:nvSpPr>
        <p:spPr/>
        <p:txBody>
          <a:bodyPr/>
          <a:lstStyle/>
          <a:p>
            <a:pPr algn="ctr"/>
            <a:r>
              <a:rPr lang="ru-RU" sz="2400" dirty="0">
                <a:latin typeface="Times New Roman" panose="02020603050405020304" pitchFamily="18" charset="0"/>
                <a:cs typeface="Times New Roman" panose="02020603050405020304" pitchFamily="18" charset="0"/>
              </a:rPr>
              <a:t>Порядок принятия решения о признании Заявителя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социальным предприятием</a:t>
            </a:r>
          </a:p>
        </p:txBody>
      </p:sp>
      <p:sp>
        <p:nvSpPr>
          <p:cNvPr id="3" name="Объект 2">
            <a:extLst>
              <a:ext uri="{FF2B5EF4-FFF2-40B4-BE49-F238E27FC236}">
                <a16:creationId xmlns:a16="http://schemas.microsoft.com/office/drawing/2014/main" xmlns="" id="{F8FF3A16-4752-4B4C-B10E-78548C6EBD4E}"/>
              </a:ext>
            </a:extLst>
          </p:cNvPr>
          <p:cNvSpPr>
            <a:spLocks noGrp="1"/>
          </p:cNvSpPr>
          <p:nvPr>
            <p:ph idx="1"/>
          </p:nvPr>
        </p:nvSpPr>
        <p:spPr>
          <a:xfrm>
            <a:off x="310393" y="2021747"/>
            <a:ext cx="11534862" cy="4706224"/>
          </a:xfrm>
        </p:spPr>
        <p:txBody>
          <a:bodyPr>
            <a:normAutofit/>
          </a:bodyPr>
          <a:lstStyle/>
          <a:p>
            <a:pPr algn="just"/>
            <a:r>
              <a:rPr lang="ru-RU" dirty="0">
                <a:latin typeface="Times New Roman" panose="02020603050405020304" pitchFamily="18" charset="0"/>
                <a:cs typeface="Times New Roman" panose="02020603050405020304" pitchFamily="18" charset="0"/>
              </a:rPr>
              <a:t>Центр не позднее 14 календарных дней после получения Заявления формирует проект решения и комплект документов Заявителя и направляет их членам Комиссии;</a:t>
            </a:r>
          </a:p>
          <a:p>
            <a:pPr algn="just"/>
            <a:r>
              <a:rPr lang="ru-RU" dirty="0">
                <a:latin typeface="Times New Roman" panose="02020603050405020304" pitchFamily="18" charset="0"/>
                <a:cs typeface="Times New Roman" panose="02020603050405020304" pitchFamily="18" charset="0"/>
              </a:rPr>
              <a:t>На основании рекомендации Комиссии Уполномоченный орган в срок до 1 апреля 2020 года принимает решение о признании либо об отказе в признании Заявителя социальным предприятием в срок до 1 июня текущего календарного года.</a:t>
            </a:r>
          </a:p>
          <a:p>
            <a:pPr algn="just"/>
            <a:r>
              <a:rPr lang="ru-RU" dirty="0">
                <a:latin typeface="Times New Roman" panose="02020603050405020304" pitchFamily="18" charset="0"/>
                <a:cs typeface="Times New Roman" panose="02020603050405020304" pitchFamily="18" charset="0"/>
              </a:rPr>
              <a:t>Уполномоченный орган не позднее 5 календарных дней после принятия решения уведомляет Заявителя о принятом решении, направляет копию принятого решения в адрес Заявителя в бумажном виде почтовым отправлением либо электронным письмом на адрес электронной почты, если она указана Заявителем в заявлении о признании социальным предприятием. После внедрения электронного портала уведомление Заявителя о принятом решении осуществляется в электронном виде через электронный портал.</a:t>
            </a:r>
          </a:p>
          <a:p>
            <a:endParaRPr lang="ru-RU" dirty="0"/>
          </a:p>
        </p:txBody>
      </p:sp>
    </p:spTree>
    <p:extLst>
      <p:ext uri="{BB962C8B-B14F-4D97-AF65-F5344CB8AC3E}">
        <p14:creationId xmlns:p14="http://schemas.microsoft.com/office/powerpoint/2010/main" val="11809073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7F725BF-C130-42AD-86AC-1A87190050DA}"/>
              </a:ext>
            </a:extLst>
          </p:cNvPr>
          <p:cNvSpPr>
            <a:spLocks noGrp="1"/>
          </p:cNvSpPr>
          <p:nvPr>
            <p:ph type="title"/>
          </p:nvPr>
        </p:nvSpPr>
        <p:spPr/>
        <p:txBody>
          <a:bodyPr>
            <a:normAutofit/>
          </a:bodyPr>
          <a:lstStyle/>
          <a:p>
            <a:pPr algn="ctr"/>
            <a:r>
              <a:rPr lang="ru-RU" sz="2400" dirty="0">
                <a:latin typeface="Times New Roman" panose="02020603050405020304" pitchFamily="18" charset="0"/>
                <a:cs typeface="Times New Roman" panose="02020603050405020304" pitchFamily="18" charset="0"/>
              </a:rPr>
              <a:t>Порядок обжалования Заявителем решения Уполномоченного органа</a:t>
            </a:r>
            <a:r>
              <a:rPr lang="ru-RU" dirty="0"/>
              <a:t/>
            </a:r>
            <a:br>
              <a:rPr lang="ru-RU" dirty="0"/>
            </a:br>
            <a:endParaRPr lang="ru-RU" dirty="0"/>
          </a:p>
        </p:txBody>
      </p:sp>
      <p:sp>
        <p:nvSpPr>
          <p:cNvPr id="3" name="Объект 2">
            <a:extLst>
              <a:ext uri="{FF2B5EF4-FFF2-40B4-BE49-F238E27FC236}">
                <a16:creationId xmlns:a16="http://schemas.microsoft.com/office/drawing/2014/main" xmlns="" id="{8BB3E9DC-564A-4DBA-9B41-54C788238AF6}"/>
              </a:ext>
            </a:extLst>
          </p:cNvPr>
          <p:cNvSpPr>
            <a:spLocks noGrp="1"/>
          </p:cNvSpPr>
          <p:nvPr>
            <p:ph idx="1"/>
          </p:nvPr>
        </p:nvSpPr>
        <p:spPr>
          <a:xfrm>
            <a:off x="453005" y="2213898"/>
            <a:ext cx="11375471" cy="4262403"/>
          </a:xfrm>
        </p:spPr>
        <p:txBody>
          <a:bodyPr>
            <a:normAutofit lnSpcReduction="10000"/>
          </a:bodyPr>
          <a:lstStyle/>
          <a:p>
            <a:pPr algn="just"/>
            <a:r>
              <a:rPr lang="ru-RU" dirty="0">
                <a:latin typeface="Times New Roman" panose="02020603050405020304" pitchFamily="18" charset="0"/>
                <a:cs typeface="Times New Roman" panose="02020603050405020304" pitchFamily="18" charset="0"/>
              </a:rPr>
              <a:t>Заявитель не позднее 7 календарных дней с момента получения копии решения, но не позднее 15 апреля 2020 года может обжаловать решение Уполномоченного органа об отказе в признании Заявителя социальным предприятием.</a:t>
            </a:r>
          </a:p>
          <a:p>
            <a:pPr algn="just"/>
            <a:r>
              <a:rPr lang="ru-RU" dirty="0">
                <a:latin typeface="Times New Roman" panose="02020603050405020304" pitchFamily="18" charset="0"/>
                <a:cs typeface="Times New Roman" panose="02020603050405020304" pitchFamily="18" charset="0"/>
              </a:rPr>
              <a:t>Уполномоченный орган в срок до 20 апреля 2020 передает жалобу на рассмотрение Комиссии.</a:t>
            </a:r>
          </a:p>
          <a:p>
            <a:pPr algn="just"/>
            <a:r>
              <a:rPr lang="ru-RU" dirty="0">
                <a:latin typeface="Times New Roman" panose="02020603050405020304" pitchFamily="18" charset="0"/>
                <a:cs typeface="Times New Roman" panose="02020603050405020304" pitchFamily="18" charset="0"/>
              </a:rPr>
              <a:t>Уполномоченный орган в срок до 20 апреля 2020 передает жалобу на рассмотрение Комиссии</a:t>
            </a:r>
          </a:p>
          <a:p>
            <a:pPr algn="just"/>
            <a:r>
              <a:rPr lang="ru-RU" dirty="0">
                <a:latin typeface="Times New Roman" panose="02020603050405020304" pitchFamily="18" charset="0"/>
                <a:cs typeface="Times New Roman" panose="02020603050405020304" pitchFamily="18" charset="0"/>
              </a:rPr>
              <a:t>В срок до 25 апреля 2020 года на основании рекомендации Комиссии Уполномоченный орган принимает решение об отмене ранее принятого решения об отказе в признании Заявителя социальным предприятием и выносит решение о признании Заявителя социальным предприятием либо принимает решение об отказе в отмене ранее принятого решения.</a:t>
            </a:r>
          </a:p>
          <a:p>
            <a:pPr marL="0" indent="0">
              <a:buNone/>
            </a:pPr>
            <a:endParaRPr lang="ru-RU" dirty="0"/>
          </a:p>
        </p:txBody>
      </p:sp>
    </p:spTree>
    <p:extLst>
      <p:ext uri="{BB962C8B-B14F-4D97-AF65-F5344CB8AC3E}">
        <p14:creationId xmlns:p14="http://schemas.microsoft.com/office/powerpoint/2010/main" val="68053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74ABAD0-73D3-44AB-ADDB-14D314110257}"/>
              </a:ext>
            </a:extLst>
          </p:cNvPr>
          <p:cNvSpPr>
            <a:spLocks noGrp="1"/>
          </p:cNvSpPr>
          <p:nvPr>
            <p:ph type="title"/>
          </p:nvPr>
        </p:nvSpPr>
        <p:spPr>
          <a:xfrm>
            <a:off x="637563" y="264253"/>
            <a:ext cx="10744435" cy="1681994"/>
          </a:xfrm>
        </p:spPr>
        <p:txBody>
          <a:bodyPr/>
          <a:lstStyle/>
          <a:p>
            <a:pPr algn="ctr"/>
            <a:r>
              <a:rPr lang="ru-RU" sz="2400" dirty="0">
                <a:latin typeface="Times New Roman" panose="02020603050405020304" pitchFamily="18" charset="0"/>
                <a:cs typeface="Times New Roman" panose="02020603050405020304" pitchFamily="18" charset="0"/>
              </a:rPr>
              <a:t>Способы подачи комплекта документов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в Уполномоченный орган </a:t>
            </a:r>
          </a:p>
        </p:txBody>
      </p:sp>
      <p:sp>
        <p:nvSpPr>
          <p:cNvPr id="3" name="Объект 2">
            <a:extLst>
              <a:ext uri="{FF2B5EF4-FFF2-40B4-BE49-F238E27FC236}">
                <a16:creationId xmlns:a16="http://schemas.microsoft.com/office/drawing/2014/main" xmlns="" id="{E24DD956-65C1-4CCD-BC25-597A9A489EF4}"/>
              </a:ext>
            </a:extLst>
          </p:cNvPr>
          <p:cNvSpPr>
            <a:spLocks noGrp="1"/>
          </p:cNvSpPr>
          <p:nvPr>
            <p:ph idx="1"/>
          </p:nvPr>
        </p:nvSpPr>
        <p:spPr>
          <a:xfrm>
            <a:off x="818712" y="1946247"/>
            <a:ext cx="10554574" cy="4647500"/>
          </a:xfrm>
        </p:spPr>
        <p:txBody>
          <a:bodyPr/>
          <a:lstStyle/>
          <a:p>
            <a:pPr algn="just"/>
            <a:r>
              <a:rPr lang="ru-RU" sz="2400" dirty="0">
                <a:latin typeface="Times New Roman" panose="02020603050405020304" pitchFamily="18" charset="0"/>
                <a:cs typeface="Times New Roman" panose="02020603050405020304" pitchFamily="18" charset="0"/>
              </a:rPr>
              <a:t> Подача документов в бумажном виде непосредственно в Центр;</a:t>
            </a:r>
          </a:p>
          <a:p>
            <a:pPr algn="just"/>
            <a:r>
              <a:rPr lang="ru-RU" sz="2400" dirty="0">
                <a:latin typeface="Times New Roman" panose="02020603050405020304" pitchFamily="18" charset="0"/>
                <a:cs typeface="Times New Roman" panose="02020603050405020304" pitchFamily="18" charset="0"/>
              </a:rPr>
              <a:t> Подача документов в бумажном виде почтовым отправлением (при этом рекомендуется продублировать копии документов в электронном виде на электронную почту Центра);</a:t>
            </a:r>
          </a:p>
          <a:p>
            <a:pPr marL="0" indent="0" algn="just">
              <a:buNone/>
            </a:pPr>
            <a:endParaRPr lang="ru-RU" dirty="0"/>
          </a:p>
        </p:txBody>
      </p:sp>
    </p:spTree>
    <p:extLst>
      <p:ext uri="{BB962C8B-B14F-4D97-AF65-F5344CB8AC3E}">
        <p14:creationId xmlns:p14="http://schemas.microsoft.com/office/powerpoint/2010/main" val="3898641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0795C52-EFCC-4AB8-957F-15B55DB54BD8}"/>
              </a:ext>
            </a:extLst>
          </p:cNvPr>
          <p:cNvSpPr>
            <a:spLocks noGrp="1"/>
          </p:cNvSpPr>
          <p:nvPr>
            <p:ph type="title"/>
          </p:nvPr>
        </p:nvSpPr>
        <p:spPr>
          <a:xfrm>
            <a:off x="511729" y="226503"/>
            <a:ext cx="10870270" cy="1610686"/>
          </a:xfrm>
        </p:spPr>
        <p:txBody>
          <a:bodyPr/>
          <a:lstStyle/>
          <a:p>
            <a:pPr algn="ctr"/>
            <a:r>
              <a:rPr lang="ru-RU" sz="2400" dirty="0">
                <a:latin typeface="Times New Roman" panose="02020603050405020304" pitchFamily="18" charset="0"/>
                <a:cs typeface="Times New Roman" panose="02020603050405020304" pitchFamily="18" charset="0"/>
              </a:rPr>
              <a:t>Порядок технической проверки комплекта документов, предоставленных Заявителем в Уполномоченный орган </a:t>
            </a:r>
          </a:p>
        </p:txBody>
      </p:sp>
      <p:sp>
        <p:nvSpPr>
          <p:cNvPr id="3" name="Объект 2">
            <a:extLst>
              <a:ext uri="{FF2B5EF4-FFF2-40B4-BE49-F238E27FC236}">
                <a16:creationId xmlns:a16="http://schemas.microsoft.com/office/drawing/2014/main" xmlns="" id="{7A31690F-18E1-462C-8DD8-89BDBCD6094A}"/>
              </a:ext>
            </a:extLst>
          </p:cNvPr>
          <p:cNvSpPr>
            <a:spLocks noGrp="1"/>
          </p:cNvSpPr>
          <p:nvPr>
            <p:ph idx="1"/>
          </p:nvPr>
        </p:nvSpPr>
        <p:spPr>
          <a:xfrm>
            <a:off x="818712" y="2222287"/>
            <a:ext cx="10554574" cy="4262403"/>
          </a:xfrm>
        </p:spPr>
        <p:txBody>
          <a:bodyPr>
            <a:normAutofit fontScale="85000" lnSpcReduction="20000"/>
          </a:bodyPr>
          <a:lstStyle/>
          <a:p>
            <a:pPr marL="0" indent="0">
              <a:buNone/>
            </a:pPr>
            <a:r>
              <a:rPr lang="ru-RU" dirty="0">
                <a:latin typeface="Times New Roman" panose="02020603050405020304" pitchFamily="18" charset="0"/>
                <a:cs typeface="Times New Roman" panose="02020603050405020304" pitchFamily="18" charset="0"/>
              </a:rPr>
              <a:t>Центр:</a:t>
            </a:r>
          </a:p>
          <a:p>
            <a:pPr algn="just"/>
            <a:r>
              <a:rPr lang="ru-RU" dirty="0">
                <a:latin typeface="Times New Roman" panose="02020603050405020304" pitchFamily="18" charset="0"/>
                <a:cs typeface="Times New Roman" panose="02020603050405020304" pitchFamily="18" charset="0"/>
              </a:rPr>
              <a:t>производит проверку наличия Заявителя в едином Реестре субъектов малого и среднего предпринимательства, на сайте Федеральной налоговой службы Российской Федерации: </a:t>
            </a:r>
            <a:r>
              <a:rPr lang="en-US" b="1" dirty="0">
                <a:latin typeface="Times New Roman" panose="02020603050405020304" pitchFamily="18" charset="0"/>
                <a:cs typeface="Times New Roman" panose="02020603050405020304" pitchFamily="18" charset="0"/>
              </a:rPr>
              <a:t>www.ofd.nalog.ru</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Заявителя на предмет осуществления производства и (или) реализации подакцизных товаров, а также добычи и (или) реализации полезных ископаемых (за исключением общераспространённых полезных ископаемых);</a:t>
            </a:r>
          </a:p>
          <a:p>
            <a:pPr algn="just"/>
            <a:r>
              <a:rPr lang="ru-RU" dirty="0">
                <a:latin typeface="Times New Roman" panose="02020603050405020304" pitchFamily="18" charset="0"/>
                <a:cs typeface="Times New Roman" panose="02020603050405020304" pitchFamily="18" charset="0"/>
              </a:rPr>
              <a:t>проверяет Заявителя на предмет производства этилового спирта, алкогольной и спиртосодержащей продукции, на предмет реализации (оптовой и розничной торговли) этилового спирта, алкогольной и спиртосодержащей продукции путем проверки Заявителя на предмет наличия следующих лицензий: «Лицензии на производство и оборот произведенных этилового спирта, алкогольной и спиртосодержащей продукции», «Лицензии на закупку, хранение и поставки алкогольной продукции и спиртосодержащей продукции», «Лицензии на пользование недрами»: </a:t>
            </a:r>
            <a:r>
              <a:rPr lang="en-US" b="1" dirty="0">
                <a:latin typeface="Times New Roman" panose="02020603050405020304" pitchFamily="18" charset="0"/>
                <a:cs typeface="Times New Roman" panose="02020603050405020304" pitchFamily="18" charset="0"/>
              </a:rPr>
              <a:t>www.rmsp.nalog.ru</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проверяет полноту предоставленного Заявителем комплекта документов в зависимости от категории Заявителя.</a:t>
            </a:r>
          </a:p>
        </p:txBody>
      </p:sp>
    </p:spTree>
    <p:extLst>
      <p:ext uri="{BB962C8B-B14F-4D97-AF65-F5344CB8AC3E}">
        <p14:creationId xmlns:p14="http://schemas.microsoft.com/office/powerpoint/2010/main" val="878561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190C17B-925F-4238-B643-B629C055E1B6}"/>
              </a:ext>
            </a:extLst>
          </p:cNvPr>
          <p:cNvSpPr>
            <a:spLocks noGrp="1"/>
          </p:cNvSpPr>
          <p:nvPr>
            <p:ph type="title"/>
          </p:nvPr>
        </p:nvSpPr>
        <p:spPr>
          <a:xfrm>
            <a:off x="226503" y="184558"/>
            <a:ext cx="11155495" cy="1543574"/>
          </a:xfrm>
        </p:spPr>
        <p:txBody>
          <a:bodyPr/>
          <a:lstStyle/>
          <a:p>
            <a:pPr algn="ctr"/>
            <a:r>
              <a:rPr lang="ru-RU" sz="2400" dirty="0">
                <a:latin typeface="Times New Roman" panose="02020603050405020304" pitchFamily="18" charset="0"/>
                <a:cs typeface="Times New Roman" panose="02020603050405020304" pitchFamily="18" charset="0"/>
              </a:rPr>
              <a:t>Категории Заявителя, относящиеся к социальным предпринимателям </a:t>
            </a:r>
          </a:p>
        </p:txBody>
      </p:sp>
      <p:sp>
        <p:nvSpPr>
          <p:cNvPr id="3" name="Объект 2">
            <a:extLst>
              <a:ext uri="{FF2B5EF4-FFF2-40B4-BE49-F238E27FC236}">
                <a16:creationId xmlns:a16="http://schemas.microsoft.com/office/drawing/2014/main" xmlns="" id="{1CA76425-0D07-433B-87CE-98E4EA791B14}"/>
              </a:ext>
            </a:extLst>
          </p:cNvPr>
          <p:cNvSpPr>
            <a:spLocks noGrp="1"/>
          </p:cNvSpPr>
          <p:nvPr>
            <p:ph idx="1"/>
          </p:nvPr>
        </p:nvSpPr>
        <p:spPr>
          <a:xfrm>
            <a:off x="402673" y="1946245"/>
            <a:ext cx="11400638" cy="4727197"/>
          </a:xfrm>
        </p:spPr>
        <p:txBody>
          <a:bodyPr>
            <a:normAutofit/>
          </a:bodyPr>
          <a:lstStyle/>
          <a:p>
            <a:pPr algn="just"/>
            <a:r>
              <a:rPr lang="ru-RU" sz="1400" dirty="0">
                <a:latin typeface="Times New Roman" panose="02020603050405020304" pitchFamily="18" charset="0"/>
                <a:cs typeface="Times New Roman" panose="02020603050405020304" pitchFamily="18" charset="0"/>
              </a:rPr>
              <a:t>Категория № 1 – Субъект малого или среднего предпринимательства обеспечивающий занятость следующих категорий граждан при условии, что по итогам предыдущего календарного года среднесписочная численность лиц, относящихся к любой из таких категорий, среди работников субъекта малого или среднего предпринимательства составляет  не менее 50 % (но не менее 2 лиц, относящихся к таким категориям), а доля расходов на оплату труда лиц, относящихся к любой из таких категорий, в расходах на оплату труда составляет не менее 25 %: Статья 24.1 № 245 –</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ФЗ от 26.07.19:</a:t>
            </a:r>
          </a:p>
          <a:p>
            <a:pPr marL="0" indent="0">
              <a:buNone/>
            </a:pPr>
            <a:r>
              <a:rPr lang="ru-RU" sz="1400" dirty="0">
                <a:latin typeface="Times New Roman" panose="02020603050405020304" pitchFamily="18" charset="0"/>
                <a:cs typeface="Times New Roman" panose="02020603050405020304" pitchFamily="18" charset="0"/>
              </a:rPr>
              <a:t>а) инвалиды и лица с ограниченными возможностями здоровья;</a:t>
            </a:r>
          </a:p>
          <a:p>
            <a:pPr marL="0" indent="0">
              <a:buNone/>
            </a:pPr>
            <a:r>
              <a:rPr lang="ru-RU" sz="1400" dirty="0">
                <a:latin typeface="Times New Roman" panose="02020603050405020304" pitchFamily="18" charset="0"/>
                <a:cs typeface="Times New Roman" panose="02020603050405020304" pitchFamily="18" charset="0"/>
              </a:rPr>
              <a:t>б) одинокие и (или) многодетные родители, воспитывающие несовершеннолетних детей, в том числе детей-инвалидов;</a:t>
            </a:r>
          </a:p>
          <a:p>
            <a:pPr marL="0" indent="0">
              <a:buNone/>
            </a:pPr>
            <a:r>
              <a:rPr lang="ru-RU" sz="1400" dirty="0">
                <a:latin typeface="Times New Roman" panose="02020603050405020304" pitchFamily="18" charset="0"/>
                <a:cs typeface="Times New Roman" panose="02020603050405020304" pitchFamily="18" charset="0"/>
              </a:rPr>
              <a:t>в) пенсионеры и граждане предпенсионного возраста (в течение пяти лет до наступления возраста, дающего право на страховую пенсию по старости, в том числе назначаемую досрочно);</a:t>
            </a:r>
          </a:p>
          <a:p>
            <a:pPr marL="0" indent="0">
              <a:buNone/>
            </a:pPr>
            <a:r>
              <a:rPr lang="ru-RU" sz="1400" dirty="0">
                <a:latin typeface="Times New Roman" panose="02020603050405020304" pitchFamily="18" charset="0"/>
                <a:cs typeface="Times New Roman" panose="02020603050405020304" pitchFamily="18" charset="0"/>
              </a:rPr>
              <a:t>г) выпускники детских домов в возрасте до двадцати трех лет;</a:t>
            </a:r>
          </a:p>
          <a:p>
            <a:pPr marL="0" indent="0">
              <a:buNone/>
            </a:pPr>
            <a:r>
              <a:rPr lang="ru-RU" sz="1400" dirty="0">
                <a:latin typeface="Times New Roman" panose="02020603050405020304" pitchFamily="18" charset="0"/>
                <a:cs typeface="Times New Roman" panose="02020603050405020304" pitchFamily="18" charset="0"/>
              </a:rPr>
              <a:t>д) лица, освобожденные из мест лишения свободы и имеющие неснятую или непогашенную судимость;</a:t>
            </a:r>
          </a:p>
          <a:p>
            <a:pPr marL="0" indent="0">
              <a:buNone/>
            </a:pPr>
            <a:r>
              <a:rPr lang="ru-RU" sz="1400" dirty="0">
                <a:latin typeface="Times New Roman" panose="02020603050405020304" pitchFamily="18" charset="0"/>
                <a:cs typeface="Times New Roman" panose="02020603050405020304" pitchFamily="18" charset="0"/>
              </a:rPr>
              <a:t>е) беженцы и вынужденные переселенцы;</a:t>
            </a:r>
          </a:p>
          <a:p>
            <a:pPr marL="0" indent="0">
              <a:buNone/>
            </a:pPr>
            <a:r>
              <a:rPr lang="ru-RU" sz="1400" dirty="0">
                <a:latin typeface="Times New Roman" panose="02020603050405020304" pitchFamily="18" charset="0"/>
                <a:cs typeface="Times New Roman" panose="02020603050405020304" pitchFamily="18" charset="0"/>
              </a:rPr>
              <a:t>ж) малоимущие граждане;</a:t>
            </a:r>
          </a:p>
          <a:p>
            <a:pPr marL="0" indent="0">
              <a:buNone/>
            </a:pPr>
            <a:r>
              <a:rPr lang="ru-RU" sz="1400" dirty="0">
                <a:latin typeface="Times New Roman" panose="02020603050405020304" pitchFamily="18" charset="0"/>
                <a:cs typeface="Times New Roman" panose="02020603050405020304" pitchFamily="18" charset="0"/>
              </a:rPr>
              <a:t>з) лица без определенного места жительства и занятий;</a:t>
            </a:r>
          </a:p>
          <a:p>
            <a:pPr marL="0" indent="0">
              <a:buNone/>
            </a:pPr>
            <a:r>
              <a:rPr lang="ru-RU" sz="1400" dirty="0">
                <a:latin typeface="Times New Roman" panose="02020603050405020304" pitchFamily="18" charset="0"/>
                <a:cs typeface="Times New Roman" panose="02020603050405020304" pitchFamily="18" charset="0"/>
              </a:rPr>
              <a:t>и) граждане, не указанные в подпунктах «а» - «з» настоящего пункта, признанные нуждающимися в социальном обслуживании.</a:t>
            </a:r>
          </a:p>
        </p:txBody>
      </p:sp>
    </p:spTree>
    <p:extLst>
      <p:ext uri="{BB962C8B-B14F-4D97-AF65-F5344CB8AC3E}">
        <p14:creationId xmlns:p14="http://schemas.microsoft.com/office/powerpoint/2010/main" val="1607479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C2D534-90AB-4A04-8862-EDF898F5209E}"/>
              </a:ext>
            </a:extLst>
          </p:cNvPr>
          <p:cNvSpPr>
            <a:spLocks noGrp="1"/>
          </p:cNvSpPr>
          <p:nvPr>
            <p:ph type="title"/>
          </p:nvPr>
        </p:nvSpPr>
        <p:spPr>
          <a:xfrm>
            <a:off x="729842" y="79694"/>
            <a:ext cx="10721130" cy="1774274"/>
          </a:xfrm>
        </p:spPr>
        <p:txBody>
          <a:bodyPr>
            <a:normAutofit/>
          </a:bodyPr>
          <a:lstStyle/>
          <a:p>
            <a:pPr algn="ctr"/>
            <a:r>
              <a:rPr lang="ru-RU" sz="2300" dirty="0">
                <a:latin typeface="Times New Roman" panose="02020603050405020304" pitchFamily="18" charset="0"/>
                <a:cs typeface="Times New Roman" panose="02020603050405020304" pitchFamily="18" charset="0"/>
              </a:rPr>
              <a:t>Порядок проверки заявлений в период с 09 января по 01 марта 2020 года</a:t>
            </a:r>
            <a:br>
              <a:rPr lang="ru-RU" sz="2300" dirty="0">
                <a:latin typeface="Times New Roman" panose="02020603050405020304" pitchFamily="18" charset="0"/>
                <a:cs typeface="Times New Roman" panose="02020603050405020304" pitchFamily="18" charset="0"/>
              </a:rPr>
            </a:br>
            <a:r>
              <a:rPr lang="ru-RU" sz="2300" dirty="0">
                <a:latin typeface="Times New Roman" panose="02020603050405020304" pitchFamily="18" charset="0"/>
                <a:cs typeface="Times New Roman" panose="02020603050405020304" pitchFamily="18" charset="0"/>
              </a:rPr>
              <a:t>Порядок проверки категории № 1</a:t>
            </a:r>
            <a:br>
              <a:rPr lang="ru-RU" sz="2300" dirty="0">
                <a:latin typeface="Times New Roman" panose="02020603050405020304" pitchFamily="18" charset="0"/>
                <a:cs typeface="Times New Roman" panose="02020603050405020304" pitchFamily="18" charset="0"/>
              </a:rPr>
            </a:br>
            <a:r>
              <a:rPr lang="ru-RU" sz="2300" dirty="0">
                <a:latin typeface="Times New Roman" panose="02020603050405020304" pitchFamily="18" charset="0"/>
                <a:cs typeface="Times New Roman" panose="02020603050405020304" pitchFamily="18" charset="0"/>
              </a:rPr>
              <a:t>(до 01 марта 2020 года Заявителю № 1 не нужно предоставлять копии документов, подтверждающих отнесение работников </a:t>
            </a:r>
            <a:br>
              <a:rPr lang="ru-RU" sz="2300" dirty="0">
                <a:latin typeface="Times New Roman" panose="02020603050405020304" pitchFamily="18" charset="0"/>
                <a:cs typeface="Times New Roman" panose="02020603050405020304" pitchFamily="18" charset="0"/>
              </a:rPr>
            </a:br>
            <a:r>
              <a:rPr lang="ru-RU" sz="2300" dirty="0">
                <a:latin typeface="Times New Roman" panose="02020603050405020304" pitchFamily="18" charset="0"/>
                <a:cs typeface="Times New Roman" panose="02020603050405020304" pitchFamily="18" charset="0"/>
              </a:rPr>
              <a:t>к категории социально уязвимых граждан)</a:t>
            </a:r>
          </a:p>
        </p:txBody>
      </p:sp>
      <p:sp>
        <p:nvSpPr>
          <p:cNvPr id="3" name="Объект 2">
            <a:extLst>
              <a:ext uri="{FF2B5EF4-FFF2-40B4-BE49-F238E27FC236}">
                <a16:creationId xmlns:a16="http://schemas.microsoft.com/office/drawing/2014/main" xmlns="" id="{6CC4A405-89B5-407B-BC66-6F994FA0A891}"/>
              </a:ext>
            </a:extLst>
          </p:cNvPr>
          <p:cNvSpPr>
            <a:spLocks noGrp="1"/>
          </p:cNvSpPr>
          <p:nvPr>
            <p:ph idx="1"/>
          </p:nvPr>
        </p:nvSpPr>
        <p:spPr>
          <a:xfrm>
            <a:off x="176169" y="1853968"/>
            <a:ext cx="11929145" cy="4924338"/>
          </a:xfrm>
        </p:spPr>
        <p:txBody>
          <a:bodyPr>
            <a:normAutofit fontScale="70000" lnSpcReduction="20000"/>
          </a:bodyPr>
          <a:lstStyle/>
          <a:p>
            <a:pPr marL="0" indent="0">
              <a:buNone/>
            </a:pPr>
            <a:r>
              <a:rPr lang="ru-RU" sz="1900" dirty="0">
                <a:latin typeface="Times New Roman" panose="02020603050405020304" pitchFamily="18" charset="0"/>
                <a:cs typeface="Times New Roman" panose="02020603050405020304" pitchFamily="18" charset="0"/>
              </a:rPr>
              <a:t>Центр: </a:t>
            </a:r>
          </a:p>
          <a:p>
            <a:r>
              <a:rPr lang="ru-RU" sz="1900" dirty="0">
                <a:latin typeface="Times New Roman" panose="02020603050405020304" pitchFamily="18" charset="0"/>
                <a:cs typeface="Times New Roman" panose="02020603050405020304" pitchFamily="18" charset="0"/>
              </a:rPr>
              <a:t>проверяет Заявление (Приложение Приказа № 733 от 29.11.2019);</a:t>
            </a:r>
          </a:p>
          <a:p>
            <a:pPr algn="just"/>
            <a:r>
              <a:rPr lang="ru-RU" sz="1900" dirty="0">
                <a:latin typeface="Times New Roman" panose="02020603050405020304" pitchFamily="18" charset="0"/>
                <a:cs typeface="Times New Roman" panose="02020603050405020304" pitchFamily="18" charset="0"/>
              </a:rPr>
              <a:t>проверяет наличие копии штатного расписания;</a:t>
            </a:r>
          </a:p>
          <a:p>
            <a:pPr algn="just"/>
            <a:r>
              <a:rPr lang="ru-RU" sz="1900"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«Сведения о численности и заработной плате работников Заявителя из числа категорий граждан, указанных в пункте 1 части 1 статьи 24.1 Федерального закона от 24 июля 2007 г. № 209-ФЗ «О развитии малого и среднего предпринимательства в Российской Федерации» (Приложение Приказа № 733 от 29.11.2019);</a:t>
            </a:r>
          </a:p>
          <a:p>
            <a:pPr marL="1371600" lvl="3" indent="0" algn="just">
              <a:buNone/>
            </a:pPr>
            <a:r>
              <a:rPr lang="ru-RU" sz="1400" b="1" dirty="0">
                <a:latin typeface="Times New Roman" panose="02020603050405020304" pitchFamily="18" charset="0"/>
                <a:cs typeface="Times New Roman" panose="02020603050405020304" pitchFamily="18" charset="0"/>
              </a:rPr>
              <a:t>Критерий 1. Среднесписочная численность работников за предшествующий календарный год, отнесенных к категориям социально уязвимых, составляет не менее 50% от среднесписочной численности всех работников Заявителя, но не менее 2 лиц, относящихся к таким категориям.</a:t>
            </a:r>
          </a:p>
          <a:p>
            <a:pPr marL="0" indent="0" algn="just">
              <a:buNone/>
            </a:pPr>
            <a:r>
              <a:rPr lang="ru-RU" dirty="0">
                <a:latin typeface="Times New Roman" panose="02020603050405020304" pitchFamily="18" charset="0"/>
                <a:cs typeface="Times New Roman" panose="02020603050405020304" pitchFamily="18" charset="0"/>
              </a:rPr>
              <a:t>- Доля рассчитывается как отношение значения среднесписочной численности работников за предшествующий календарный год, отнесенных к категориям социально уязвимых, к значению среднесписочной численности всех работников за предшествующий календарный год .</a:t>
            </a:r>
          </a:p>
          <a:p>
            <a:pPr marL="0" indent="0" algn="just">
              <a:buNone/>
            </a:pPr>
            <a:r>
              <a:rPr lang="ru-RU" dirty="0">
                <a:latin typeface="Times New Roman" panose="02020603050405020304" pitchFamily="18" charset="0"/>
                <a:cs typeface="Times New Roman" panose="02020603050405020304" pitchFamily="18" charset="0"/>
              </a:rPr>
              <a:t>- Заявитель считается соответствующим данному критерию в случае, если рассчитанная доля составляет не менее 50% и среднесписочная численность работников, отнесенных к категориям социально уязвимых, составляет не менее 2 (общая среднесписочная численность сотрудников должна составлять не менее 2 человек).</a:t>
            </a:r>
          </a:p>
          <a:p>
            <a:pPr marL="1371600" lvl="3" indent="0" algn="just">
              <a:buNone/>
            </a:pPr>
            <a:r>
              <a:rPr lang="ru-RU" sz="1600" b="1" dirty="0">
                <a:latin typeface="Times New Roman" panose="02020603050405020304" pitchFamily="18" charset="0"/>
                <a:cs typeface="Times New Roman" panose="02020603050405020304" pitchFamily="18" charset="0"/>
              </a:rPr>
              <a:t>Критерий 2. Доля расходов на оплату труда лиц, отнесенных к категориям социально уязвимых, в расходах на оплату труда составляет не менее 25%.</a:t>
            </a:r>
          </a:p>
          <a:p>
            <a:pPr marL="0" indent="0" algn="just">
              <a:buNone/>
            </a:pPr>
            <a:r>
              <a:rPr lang="ru-RU" dirty="0">
                <a:latin typeface="Times New Roman" panose="02020603050405020304" pitchFamily="18" charset="0"/>
                <a:cs typeface="Times New Roman" panose="02020603050405020304" pitchFamily="18" charset="0"/>
              </a:rPr>
              <a:t>- Доля рассчитывается как отношение значения фонда начисленной заработной платы работников, отнесенных к категориям социально уязвимых, за предшествующий календарный год, к значению фонда начисленной заработной платы всех работников за предшествующий календарный год.</a:t>
            </a:r>
          </a:p>
          <a:p>
            <a:pPr marL="0" indent="0" algn="just">
              <a:buNone/>
            </a:pPr>
            <a:r>
              <a:rPr lang="ru-RU" dirty="0">
                <a:latin typeface="Times New Roman" panose="02020603050405020304" pitchFamily="18" charset="0"/>
                <a:cs typeface="Times New Roman" panose="02020603050405020304" pitchFamily="18" charset="0"/>
              </a:rPr>
              <a:t>- Заявитель считается соответствующим данному критерию в случае, если рассчитанная доля составляет не менее 25%.</a:t>
            </a:r>
          </a:p>
          <a:p>
            <a:pPr algn="just"/>
            <a:r>
              <a:rPr lang="ru-RU" dirty="0">
                <a:latin typeface="Times New Roman" panose="02020603050405020304" pitchFamily="18" charset="0"/>
                <a:cs typeface="Times New Roman" panose="02020603050405020304" pitchFamily="18" charset="0"/>
              </a:rPr>
              <a:t>проверяет Отчет о социальном воздействии (Приложение Приказа № 733 от 29.11.2019).</a:t>
            </a:r>
          </a:p>
        </p:txBody>
      </p:sp>
    </p:spTree>
    <p:extLst>
      <p:ext uri="{BB962C8B-B14F-4D97-AF65-F5344CB8AC3E}">
        <p14:creationId xmlns:p14="http://schemas.microsoft.com/office/powerpoint/2010/main" val="328323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481EECE-0860-406F-9473-0772C047D0E0}"/>
              </a:ext>
            </a:extLst>
          </p:cNvPr>
          <p:cNvSpPr>
            <a:spLocks noGrp="1"/>
          </p:cNvSpPr>
          <p:nvPr>
            <p:ph type="title"/>
          </p:nvPr>
        </p:nvSpPr>
        <p:spPr>
          <a:xfrm>
            <a:off x="810000" y="447189"/>
            <a:ext cx="10571998" cy="785994"/>
          </a:xfrm>
        </p:spPr>
        <p:txBody>
          <a:bodyPr/>
          <a:lstStyle/>
          <a:p>
            <a:pPr algn="ctr"/>
            <a:r>
              <a:rPr lang="ru-RU" sz="2400" dirty="0">
                <a:latin typeface="Times New Roman" panose="02020603050405020304" pitchFamily="18" charset="0"/>
                <a:cs typeface="Times New Roman" panose="02020603050405020304" pitchFamily="18" charset="0"/>
              </a:rPr>
              <a:t>Категории Заявителя, относящиеся к социальным предпринимателям </a:t>
            </a:r>
            <a:endParaRPr lang="ru-RU" sz="2400" dirty="0"/>
          </a:p>
        </p:txBody>
      </p:sp>
      <p:sp>
        <p:nvSpPr>
          <p:cNvPr id="3" name="Объект 2">
            <a:extLst>
              <a:ext uri="{FF2B5EF4-FFF2-40B4-BE49-F238E27FC236}">
                <a16:creationId xmlns:a16="http://schemas.microsoft.com/office/drawing/2014/main" xmlns="" id="{A17AB500-3CBD-4CCE-8335-7AA6CC49CAA3}"/>
              </a:ext>
            </a:extLst>
          </p:cNvPr>
          <p:cNvSpPr>
            <a:spLocks noGrp="1"/>
          </p:cNvSpPr>
          <p:nvPr>
            <p:ph idx="1"/>
          </p:nvPr>
        </p:nvSpPr>
        <p:spPr/>
        <p:txBody>
          <a:bodyPr>
            <a:normAutofit/>
          </a:bodyPr>
          <a:lstStyle/>
          <a:p>
            <a:pPr algn="just"/>
            <a:r>
              <a:rPr lang="ru-RU" dirty="0">
                <a:latin typeface="Times New Roman" panose="02020603050405020304" pitchFamily="18" charset="0"/>
                <a:cs typeface="Times New Roman" panose="02020603050405020304" pitchFamily="18" charset="0"/>
              </a:rPr>
              <a:t>Категория № 2 – Субъект малого или среднего предпринимательства обеспечивает реализацию производимых гражданами из числа категорий, товаров (работ, услуг). При этом доля доходов от осуществления такой деятельности по итогам предыдущего календарного года должна составлять не менее 50% в общем объеме доходов субъекта малого или среднего предпринимательства, а доля полученной субъектом малого или среднего предпринимательства чистой прибыли за предшествующий календарный год, направленная на осуществление такой деятельности в текущем календарном году, должна составлять не менее 50% от размера указанной прибыли.</a:t>
            </a:r>
          </a:p>
        </p:txBody>
      </p:sp>
    </p:spTree>
    <p:extLst>
      <p:ext uri="{BB962C8B-B14F-4D97-AF65-F5344CB8AC3E}">
        <p14:creationId xmlns:p14="http://schemas.microsoft.com/office/powerpoint/2010/main" val="209309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577D815-AFC8-4AC8-B9B9-9AA2DF97C8B4}"/>
              </a:ext>
            </a:extLst>
          </p:cNvPr>
          <p:cNvSpPr>
            <a:spLocks noGrp="1"/>
          </p:cNvSpPr>
          <p:nvPr>
            <p:ph type="title"/>
          </p:nvPr>
        </p:nvSpPr>
        <p:spPr>
          <a:xfrm>
            <a:off x="818712" y="419451"/>
            <a:ext cx="10563286" cy="1375794"/>
          </a:xfrm>
        </p:spPr>
        <p:txBody>
          <a:bodyPr>
            <a:normAutofit fontScale="90000"/>
          </a:bodyPr>
          <a:lstStyle/>
          <a:p>
            <a:pPr algn="ct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Порядок проверки Заявителя категории № 2</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xmlns="" id="{ACE6FE4F-2AC8-47CD-8449-110375FE0D8B}"/>
              </a:ext>
            </a:extLst>
          </p:cNvPr>
          <p:cNvSpPr>
            <a:spLocks noGrp="1"/>
          </p:cNvSpPr>
          <p:nvPr>
            <p:ph idx="1"/>
          </p:nvPr>
        </p:nvSpPr>
        <p:spPr>
          <a:xfrm>
            <a:off x="151002" y="1795244"/>
            <a:ext cx="11820088" cy="5142451"/>
          </a:xfrm>
        </p:spPr>
        <p:txBody>
          <a:bodyPr>
            <a:noAutofit/>
          </a:bodyPr>
          <a:lstStyle/>
          <a:p>
            <a:pPr marL="0" lvl="2" indent="0">
              <a:buNone/>
            </a:pPr>
            <a:endParaRPr lang="ru-RU" sz="1500">
              <a:latin typeface="Times New Roman" panose="02020603050405020304" pitchFamily="18" charset="0"/>
              <a:cs typeface="Times New Roman" panose="02020603050405020304" pitchFamily="18" charset="0"/>
            </a:endParaRPr>
          </a:p>
          <a:p>
            <a:pPr marL="0" lvl="2" indent="0">
              <a:buNone/>
            </a:pPr>
            <a:r>
              <a:rPr lang="ru-RU" sz="1500">
                <a:latin typeface="Times New Roman" panose="02020603050405020304" pitchFamily="18" charset="0"/>
                <a:cs typeface="Times New Roman" panose="02020603050405020304" pitchFamily="18" charset="0"/>
              </a:rPr>
              <a:t>Центр</a:t>
            </a:r>
            <a:r>
              <a:rPr lang="ru-RU" sz="1500" dirty="0">
                <a:latin typeface="Times New Roman" panose="02020603050405020304" pitchFamily="18" charset="0"/>
                <a:cs typeface="Times New Roman" panose="02020603050405020304" pitchFamily="18" charset="0"/>
              </a:rPr>
              <a:t>:</a:t>
            </a:r>
          </a:p>
          <a:p>
            <a:pPr marL="342900" lvl="2" indent="-342900"/>
            <a:r>
              <a:rPr lang="ru-RU" sz="1500" dirty="0">
                <a:latin typeface="Times New Roman" panose="02020603050405020304" pitchFamily="18" charset="0"/>
                <a:cs typeface="Times New Roman" panose="02020603050405020304" pitchFamily="18" charset="0"/>
              </a:rPr>
              <a:t>проверяет Заявление </a:t>
            </a:r>
            <a:r>
              <a:rPr lang="ru-RU" sz="1600" dirty="0">
                <a:latin typeface="Times New Roman" panose="02020603050405020304" pitchFamily="18" charset="0"/>
                <a:cs typeface="Times New Roman" panose="02020603050405020304" pitchFamily="18" charset="0"/>
              </a:rPr>
              <a:t>(Приложение Приказа № 733 от 29.11.2019)</a:t>
            </a:r>
            <a:r>
              <a:rPr lang="ru-RU" sz="1500" dirty="0">
                <a:latin typeface="Times New Roman" panose="02020603050405020304" pitchFamily="18" charset="0"/>
                <a:cs typeface="Times New Roman" panose="02020603050405020304" pitchFamily="18" charset="0"/>
              </a:rPr>
              <a:t>; </a:t>
            </a:r>
          </a:p>
          <a:p>
            <a:pPr marL="342900" lvl="2" indent="-342900" algn="just"/>
            <a:r>
              <a:rPr lang="ru-RU" sz="1500" dirty="0">
                <a:latin typeface="Times New Roman" panose="02020603050405020304" pitchFamily="18" charset="0"/>
                <a:cs typeface="Times New Roman" panose="02020603050405020304" pitchFamily="18" charset="0"/>
              </a:rPr>
              <a:t>проверяет форму «Сведения о реализации товаров (работ, услуг), производимых гражданами, указанными в пункте 1 части 1 статьи 24.1 Федерального закона от 24 июля 2007 г. № 209-ФЗ «О развитии малого и среднего предпринимательства в Российской Федерации»</a:t>
            </a:r>
            <a:r>
              <a:rPr lang="ru-RU" sz="1600" dirty="0">
                <a:latin typeface="Times New Roman" panose="02020603050405020304" pitchFamily="18" charset="0"/>
                <a:cs typeface="Times New Roman" panose="02020603050405020304" pitchFamily="18" charset="0"/>
              </a:rPr>
              <a:t> (Приложение Приказа № 733 от 29.11.2019)</a:t>
            </a:r>
            <a:r>
              <a:rPr lang="ru-RU" sz="1500" dirty="0">
                <a:latin typeface="Times New Roman" panose="02020603050405020304" pitchFamily="18" charset="0"/>
                <a:cs typeface="Times New Roman" panose="02020603050405020304" pitchFamily="18" charset="0"/>
              </a:rPr>
              <a:t>;</a:t>
            </a:r>
          </a:p>
          <a:p>
            <a:pPr marL="342900" lvl="2" indent="-342900" algn="just"/>
            <a:r>
              <a:rPr lang="ru-RU" sz="1500" dirty="0">
                <a:latin typeface="Times New Roman" panose="02020603050405020304" pitchFamily="18" charset="0"/>
                <a:cs typeface="Times New Roman" panose="02020603050405020304" pitchFamily="18" charset="0"/>
              </a:rPr>
              <a:t>проверяет Заявителя на предмет соответствия критериям социального предприятия по форме «Справка о доле доходов, полученных от осуществления деятельности (видов деятельности), предпринимательства в Российской Федерации», по итогам предыдущего календарного года в общем объеме доходов и о доле полученной чистой прибыли за предшествующий календарный год, направленной на осуществление такой деятельности (видов такой деятельности) в текущем календарном году, от размера указанной прибыли», предоставляемой Заявителем ;</a:t>
            </a:r>
          </a:p>
          <a:p>
            <a:pPr marL="0" lvl="2" indent="0" algn="just">
              <a:buNone/>
            </a:pPr>
            <a:r>
              <a:rPr lang="ru-RU" sz="1500" dirty="0">
                <a:latin typeface="Times New Roman" panose="02020603050405020304" pitchFamily="18" charset="0"/>
                <a:cs typeface="Times New Roman" panose="02020603050405020304" pitchFamily="18" charset="0"/>
              </a:rPr>
              <a:t>- Критерий 1. Доля доходов от осуществления деятельности по реализации товаров (работ, услуг), произведенных лицами, отнесенными к категориям социально уязвимых, по итогам предыдущего календарного года составляет не менее 50% в общем объеме доходов.</a:t>
            </a:r>
          </a:p>
          <a:p>
            <a:pPr marL="0" indent="0" algn="just">
              <a:buNone/>
            </a:pPr>
            <a:r>
              <a:rPr lang="ru-RU" sz="1500" dirty="0">
                <a:latin typeface="Times New Roman" panose="02020603050405020304" pitchFamily="18" charset="0"/>
                <a:cs typeface="Times New Roman" panose="02020603050405020304" pitchFamily="18" charset="0"/>
              </a:rPr>
              <a:t>- Критерий 2. Доля полученной Заявителем чистой прибыли за предшествующий календарный год, направленная на осуществление деятельности по реализации товаров (работ, услуг), произведенных лицами, отнесенными к категориям социально уязвимых, в текущем календарном году, составляет не менее 50% от размера чистой прибыли, полученной в предшествующем календарном году (в случае наличия чистой прибыли за предшествующий календарный год).</a:t>
            </a:r>
          </a:p>
          <a:p>
            <a:pPr marL="342900" lvl="2" indent="-342900" algn="just"/>
            <a:r>
              <a:rPr lang="ru-RU" sz="1500" dirty="0">
                <a:latin typeface="Times New Roman" panose="02020603050405020304" pitchFamily="18" charset="0"/>
                <a:cs typeface="Times New Roman" panose="02020603050405020304" pitchFamily="18" charset="0"/>
              </a:rPr>
              <a:t>проверяет Отчет о социальном воздействии </a:t>
            </a:r>
            <a:r>
              <a:rPr lang="ru-RU" sz="1600" dirty="0">
                <a:latin typeface="Times New Roman" panose="02020603050405020304" pitchFamily="18" charset="0"/>
                <a:cs typeface="Times New Roman" panose="02020603050405020304" pitchFamily="18" charset="0"/>
              </a:rPr>
              <a:t>(Приложение Приказа № 733 от 29.11.2019)</a:t>
            </a:r>
            <a:r>
              <a:rPr lang="ru-RU" sz="15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0501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862570E-8CA8-452D-81EF-6F59DCA12CB0}"/>
              </a:ext>
            </a:extLst>
          </p:cNvPr>
          <p:cNvSpPr>
            <a:spLocks noGrp="1"/>
          </p:cNvSpPr>
          <p:nvPr>
            <p:ph type="title"/>
          </p:nvPr>
        </p:nvSpPr>
        <p:spPr/>
        <p:txBody>
          <a:bodyPr/>
          <a:lstStyle/>
          <a:p>
            <a:pPr algn="ctr"/>
            <a:r>
              <a:rPr lang="ru-RU" sz="2400" dirty="0">
                <a:latin typeface="Times New Roman" panose="02020603050405020304" pitchFamily="18" charset="0"/>
                <a:cs typeface="Times New Roman" panose="02020603050405020304" pitchFamily="18" charset="0"/>
              </a:rPr>
              <a:t>Категории Заявителя, относящиеся к социальным предпринимателям</a:t>
            </a:r>
            <a:r>
              <a:rPr lang="ru-RU" dirty="0">
                <a:latin typeface="Times New Roman" panose="02020603050405020304" pitchFamily="18" charset="0"/>
                <a:cs typeface="Times New Roman" panose="02020603050405020304" pitchFamily="18" charset="0"/>
              </a:rPr>
              <a:t> </a:t>
            </a:r>
            <a:endParaRPr lang="ru-RU" dirty="0"/>
          </a:p>
        </p:txBody>
      </p:sp>
      <p:sp>
        <p:nvSpPr>
          <p:cNvPr id="3" name="Объект 2">
            <a:extLst>
              <a:ext uri="{FF2B5EF4-FFF2-40B4-BE49-F238E27FC236}">
                <a16:creationId xmlns:a16="http://schemas.microsoft.com/office/drawing/2014/main" xmlns="" id="{3A676E07-2E94-4315-992C-AD1EFA282962}"/>
              </a:ext>
            </a:extLst>
          </p:cNvPr>
          <p:cNvSpPr>
            <a:spLocks noGrp="1"/>
          </p:cNvSpPr>
          <p:nvPr>
            <p:ph idx="1"/>
          </p:nvPr>
        </p:nvSpPr>
        <p:spPr>
          <a:xfrm>
            <a:off x="159391" y="2155972"/>
            <a:ext cx="11920756" cy="5117284"/>
          </a:xfrm>
        </p:spPr>
        <p:txBody>
          <a:bodyPr>
            <a:normAutofit fontScale="25000" lnSpcReduction="20000"/>
          </a:bodyPr>
          <a:lstStyle/>
          <a:p>
            <a:pPr algn="just"/>
            <a:r>
              <a:rPr lang="ru-RU" sz="5200" dirty="0">
                <a:latin typeface="Times New Roman" panose="02020603050405020304" pitchFamily="18" charset="0"/>
                <a:cs typeface="Times New Roman" panose="02020603050405020304" pitchFamily="18" charset="0"/>
              </a:rPr>
              <a:t>Категория № 3 – Субъект малого или среднего предпринимательства осуществляет деятельность по производству товаров (работ, услуг), предназначенных для граждан из числа категорий, в целях создания для них условий, позволяющих преодолеть или компенсировать ограничения их жизнедеятельности, а также возможностей участвовать наравне с другими гражданами в жизни общества при условии, что доля доходов от осуществления такой деятельности (видов такой деятельности) по итогам предыдущего календарного года составляет не менее 50 % в общем объеме доходов субъекта малого или среднего предпринимательства, а доля полученной субъектом малого или среднего предпринимательства чистой прибыли за предшествующий календарный год, направленная на осуществление такой деятельности ( видов такой деятельности) в текущем календарном году, составляет не менее 50 % от размера указанной прибыли ( в случае наличия чистой прибыли  за предшествующий календарный год), в соответствии со следующими направлениями деятельности социальных предприятий:</a:t>
            </a:r>
          </a:p>
          <a:p>
            <a:pPr marL="0" indent="0" algn="just">
              <a:buNone/>
            </a:pPr>
            <a:r>
              <a:rPr lang="ru-RU" sz="5200" dirty="0">
                <a:latin typeface="Times New Roman" panose="02020603050405020304" pitchFamily="18" charset="0"/>
                <a:cs typeface="Times New Roman" panose="02020603050405020304" pitchFamily="18" charset="0"/>
              </a:rPr>
              <a:t>а) деятельность по оказанию социально-бытовых услуг, направленных на поддержание жизнедеятельности в быту;</a:t>
            </a:r>
          </a:p>
          <a:p>
            <a:pPr marL="0" indent="0" algn="just">
              <a:buNone/>
            </a:pPr>
            <a:r>
              <a:rPr lang="ru-RU" sz="5200" dirty="0">
                <a:latin typeface="Times New Roman" panose="02020603050405020304" pitchFamily="18" charset="0"/>
                <a:cs typeface="Times New Roman" panose="02020603050405020304" pitchFamily="18" charset="0"/>
              </a:rPr>
              <a:t>б) деятельность по оказанию социально-медицинских услуг, направленных на поддержание и сохранение здоровья путем организации ухода, оказания содействия в проведении оздоровительных мероприятий, систематического наблюдения для выявления отклонений в состоянии здоровья;</a:t>
            </a:r>
          </a:p>
          <a:p>
            <a:pPr marL="0" indent="0" algn="just">
              <a:buNone/>
            </a:pPr>
            <a:r>
              <a:rPr lang="ru-RU" sz="5200" dirty="0">
                <a:latin typeface="Times New Roman" panose="02020603050405020304" pitchFamily="18" charset="0"/>
                <a:cs typeface="Times New Roman" panose="02020603050405020304" pitchFamily="18" charset="0"/>
              </a:rPr>
              <a:t>в) деятельность по  оказанию социально –психологических услуг, предусматривающих оказание помощи в коррекции психологического состояния для адаптации в социальной среде;</a:t>
            </a:r>
          </a:p>
          <a:p>
            <a:pPr marL="0" indent="0" algn="just">
              <a:buNone/>
            </a:pPr>
            <a:r>
              <a:rPr lang="ru-RU" sz="5200" dirty="0">
                <a:latin typeface="Times New Roman" panose="02020603050405020304" pitchFamily="18" charset="0"/>
                <a:cs typeface="Times New Roman" panose="02020603050405020304" pitchFamily="18" charset="0"/>
              </a:rPr>
              <a:t>г) деятельность по оказанию социально-педагогических услуг, направленных на профилактику отклонений в поведении;</a:t>
            </a:r>
          </a:p>
          <a:p>
            <a:pPr marL="0" indent="0" algn="just">
              <a:buNone/>
            </a:pPr>
            <a:r>
              <a:rPr lang="ru-RU" sz="5200" dirty="0">
                <a:latin typeface="Times New Roman" panose="02020603050405020304" pitchFamily="18" charset="0"/>
                <a:cs typeface="Times New Roman" panose="02020603050405020304" pitchFamily="18" charset="0"/>
              </a:rPr>
              <a:t>д) деятельность по оказанию социально-трудовых услуг;</a:t>
            </a:r>
          </a:p>
          <a:p>
            <a:pPr marL="0" indent="0" algn="just">
              <a:buNone/>
            </a:pPr>
            <a:r>
              <a:rPr lang="ru-RU" sz="5200" dirty="0">
                <a:latin typeface="Times New Roman" panose="02020603050405020304" pitchFamily="18" charset="0"/>
                <a:cs typeface="Times New Roman" panose="02020603050405020304" pitchFamily="18" charset="0"/>
              </a:rPr>
              <a:t>е) деятельность по оказанию услуг, предусматривающих повышение коммуникативного потенциала, реабилитацию и социальную адаптацию, услуг по социальному сопровождению;</a:t>
            </a:r>
          </a:p>
          <a:p>
            <a:pPr marL="0" indent="0" algn="just">
              <a:buNone/>
            </a:pPr>
            <a:r>
              <a:rPr lang="ru-RU" sz="5200" dirty="0">
                <a:latin typeface="Times New Roman" panose="02020603050405020304" pitchFamily="18" charset="0"/>
                <a:cs typeface="Times New Roman" panose="02020603050405020304" pitchFamily="18" charset="0"/>
              </a:rPr>
              <a:t>ж) производство и (или) реализация медицинской техники, протезно-ортопедических изделий, программного обеспечения, а также технических средств, которые могут быть использованы исключительно для профилактики инвалидности или реабилитации(</a:t>
            </a:r>
            <a:r>
              <a:rPr lang="ru-RU" sz="5200" dirty="0" err="1">
                <a:latin typeface="Times New Roman" panose="02020603050405020304" pitchFamily="18" charset="0"/>
                <a:cs typeface="Times New Roman" panose="02020603050405020304" pitchFamily="18" charset="0"/>
              </a:rPr>
              <a:t>абилитации</a:t>
            </a:r>
            <a:r>
              <a:rPr lang="ru-RU" sz="5200" dirty="0">
                <a:latin typeface="Times New Roman" panose="02020603050405020304" pitchFamily="18" charset="0"/>
                <a:cs typeface="Times New Roman" panose="02020603050405020304" pitchFamily="18" charset="0"/>
              </a:rPr>
              <a:t>) инвалидов;</a:t>
            </a:r>
          </a:p>
          <a:p>
            <a:pPr marL="0" indent="0" algn="just">
              <a:buNone/>
            </a:pPr>
            <a:r>
              <a:rPr lang="ru-RU" sz="5200" dirty="0">
                <a:latin typeface="Times New Roman" panose="02020603050405020304" pitchFamily="18" charset="0"/>
                <a:cs typeface="Times New Roman" panose="02020603050405020304" pitchFamily="18" charset="0"/>
              </a:rPr>
              <a:t>е) деятельность по организации отдыха и оздоровления инвалидов и пенсионеров;</a:t>
            </a:r>
          </a:p>
          <a:p>
            <a:pPr marL="0" indent="0" algn="just">
              <a:buNone/>
            </a:pPr>
            <a:r>
              <a:rPr lang="ru-RU" sz="5200" dirty="0">
                <a:latin typeface="Times New Roman" panose="02020603050405020304" pitchFamily="18" charset="0"/>
                <a:cs typeface="Times New Roman" panose="02020603050405020304" pitchFamily="18" charset="0"/>
              </a:rPr>
              <a:t>и) деятельность по оказанию услуг в сфере дополнительного образования;</a:t>
            </a:r>
          </a:p>
          <a:p>
            <a:pPr marL="0" indent="0" algn="just">
              <a:buNone/>
            </a:pPr>
            <a:r>
              <a:rPr lang="ru-RU" sz="5200" dirty="0">
                <a:latin typeface="Times New Roman" panose="02020603050405020304" pitchFamily="18" charset="0"/>
                <a:cs typeface="Times New Roman" panose="02020603050405020304" pitchFamily="18" charset="0"/>
              </a:rPr>
              <a:t>к) деятельность по созданию условий для беспрепятственного доступа инвалидов к объектам социальной, инженерной, транспортной инфраструктур и пользования средствами транспорта, связи и информации.</a:t>
            </a:r>
          </a:p>
          <a:p>
            <a:endParaRPr lang="ru-RU" sz="4800" dirty="0">
              <a:latin typeface="Times New Roman" panose="02020603050405020304" pitchFamily="18" charset="0"/>
              <a:cs typeface="Times New Roman" panose="02020603050405020304" pitchFamily="18" charset="0"/>
            </a:endParaRPr>
          </a:p>
          <a:p>
            <a:pPr marL="0" indent="0">
              <a:buNone/>
            </a:pPr>
            <a:endParaRPr lang="ru-RU" dirty="0"/>
          </a:p>
          <a:p>
            <a:endParaRPr lang="ru-RU" dirty="0"/>
          </a:p>
          <a:p>
            <a:endParaRPr lang="ru-RU" dirty="0"/>
          </a:p>
        </p:txBody>
      </p:sp>
    </p:spTree>
    <p:extLst>
      <p:ext uri="{BB962C8B-B14F-4D97-AF65-F5344CB8AC3E}">
        <p14:creationId xmlns:p14="http://schemas.microsoft.com/office/powerpoint/2010/main" val="1325967402"/>
      </p:ext>
    </p:extLst>
  </p:cSld>
  <p:clrMapOvr>
    <a:masterClrMapping/>
  </p:clrMapOvr>
</p:sld>
</file>

<file path=ppt/theme/theme1.xml><?xml version="1.0" encoding="utf-8"?>
<a:theme xmlns:a="http://schemas.openxmlformats.org/drawingml/2006/main" name="Берлин">
  <a:themeElements>
    <a:clrScheme name="Берлин">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Берлин">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Берлин">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TM04033917[[fn=Берлин]]</Template>
  <TotalTime>1022</TotalTime>
  <Words>4803</Words>
  <Application>Microsoft Office PowerPoint</Application>
  <PresentationFormat>Широкоэкранный</PresentationFormat>
  <Paragraphs>191</Paragraphs>
  <Slides>26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Times New Roman</vt:lpstr>
      <vt:lpstr>Trebuchet MS</vt:lpstr>
      <vt:lpstr>Берлин</vt:lpstr>
      <vt:lpstr>Алгоритм действий по порядку признания субъектов малого и среднего предпринимательства  социальным предприятием</vt:lpstr>
      <vt:lpstr>Порядок признания субъекта малого и среднего предпринимательства социальным предприятием  </vt:lpstr>
      <vt:lpstr>Способы подачи комплекта документов  в Уполномоченный орган </vt:lpstr>
      <vt:lpstr>Порядок технической проверки комплекта документов, предоставленных Заявителем в Уполномоченный орган </vt:lpstr>
      <vt:lpstr>Категории Заявителя, относящиеся к социальным предпринимателям </vt:lpstr>
      <vt:lpstr>Порядок проверки заявлений в период с 09 января по 01 марта 2020 года Порядок проверки категории № 1 (до 01 марта 2020 года Заявителю № 1 не нужно предоставлять копии документов, подтверждающих отнесение работников  к категории социально уязвимых граждан)</vt:lpstr>
      <vt:lpstr>Категории Заявителя, относящиеся к социальным предпринимателям </vt:lpstr>
      <vt:lpstr>  Порядок проверки Заявителя категории № 2 </vt:lpstr>
      <vt:lpstr>Категории Заявителя, относящиеся к социальным предпринимателям </vt:lpstr>
      <vt:lpstr>Порядок проверки Заявителя категории № 3</vt:lpstr>
      <vt:lpstr>Категории Заявителя, относящиеся к социальным предпринимателям </vt:lpstr>
      <vt:lpstr>Порядок проверки Заявителя категории № 4</vt:lpstr>
      <vt:lpstr>Требования к содержанию отчёта  о социальном воздействии:</vt:lpstr>
      <vt:lpstr>Порядок принятия решения о признании Заявителя  социальным предприятием </vt:lpstr>
      <vt:lpstr>Порядок обжалования Заявителем решения Уполномоченного органа </vt:lpstr>
      <vt:lpstr>Порядок ведения Перечня субъектов малого и среднего предпринимательства, имеющих статус социального предприятия </vt:lpstr>
      <vt:lpstr>Инструкция по работе Уполномоченного органа с заявками поданными в период с 1 марта по 1 мая 2020 года и в последующие годы </vt:lpstr>
      <vt:lpstr>Порядок проверки Заявителя Категории № 1 </vt:lpstr>
      <vt:lpstr> Требования к подтверждению социально уязвимых категорий граждан, занятых в сфере малого и среднего предпринимательства </vt:lpstr>
      <vt:lpstr> Требования к подтверждению социально уязвимых категорий граждан, занятых в сфере малого и среднего предпринимательства </vt:lpstr>
      <vt:lpstr> Требования к подтверждению социально уязвимых категорий граждан, занятых в сфере малого и среднего предпринимательства </vt:lpstr>
      <vt:lpstr>Порядок проверки Заявителя Категории № 2</vt:lpstr>
      <vt:lpstr>Порядок проверки Заявителя Категории № 3</vt:lpstr>
      <vt:lpstr>Порядок проверки Заявителя Категории № 4</vt:lpstr>
      <vt:lpstr>Порядок принятия решения о признании Заявителя  социальным предприятием</vt:lpstr>
      <vt:lpstr>Порядок обжалования Заявителем решения Уполномоченного органа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Алгоритм действий по порядку признания субъектов малого и среднего предпринимательства  социальным предприятием</dc:title>
  <dc:creator>Олеся Таскаева</dc:creator>
  <cp:lastModifiedBy>Любовь Андреевна Кириллова</cp:lastModifiedBy>
  <cp:revision>64</cp:revision>
  <dcterms:created xsi:type="dcterms:W3CDTF">2020-01-17T07:17:03Z</dcterms:created>
  <dcterms:modified xsi:type="dcterms:W3CDTF">2020-02-03T07:48:46Z</dcterms:modified>
</cp:coreProperties>
</file>